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8"/>
  </p:notesMasterIdLst>
  <p:sldIdLst>
    <p:sldId id="256" r:id="rId5"/>
    <p:sldId id="257" r:id="rId6"/>
    <p:sldId id="258" r:id="rId7"/>
  </p:sldIdLst>
  <p:sldSz cx="15125700" cy="10693400"/>
  <p:notesSz cx="10017125" cy="68865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38" d="100"/>
          <a:sy n="38" d="100"/>
        </p:scale>
        <p:origin x="1392" y="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ota Kleinschmidt" userId="6c9fe6f3-7de1-4bf8-8aa7-3c18651db518" providerId="ADAL" clId="{9EADA422-82D3-4EC8-A583-D01099834FDF}"/>
    <pc:docChg chg="undo custSel modSld">
      <pc:chgData name="Dorota Kleinschmidt" userId="6c9fe6f3-7de1-4bf8-8aa7-3c18651db518" providerId="ADAL" clId="{9EADA422-82D3-4EC8-A583-D01099834FDF}" dt="2025-12-08T19:53:39.607" v="218" actId="14734"/>
      <pc:docMkLst>
        <pc:docMk/>
      </pc:docMkLst>
      <pc:sldChg chg="modSp mod">
        <pc:chgData name="Dorota Kleinschmidt" userId="6c9fe6f3-7de1-4bf8-8aa7-3c18651db518" providerId="ADAL" clId="{9EADA422-82D3-4EC8-A583-D01099834FDF}" dt="2025-12-08T19:52:39.756" v="213" actId="255"/>
        <pc:sldMkLst>
          <pc:docMk/>
          <pc:sldMk cId="0" sldId="256"/>
        </pc:sldMkLst>
        <pc:graphicFrameChg chg="modGraphic">
          <ac:chgData name="Dorota Kleinschmidt" userId="6c9fe6f3-7de1-4bf8-8aa7-3c18651db518" providerId="ADAL" clId="{9EADA422-82D3-4EC8-A583-D01099834FDF}" dt="2025-12-08T19:52:39.756" v="213" actId="255"/>
          <ac:graphicFrameMkLst>
            <pc:docMk/>
            <pc:sldMk cId="0" sldId="256"/>
            <ac:graphicFrameMk id="2" creationId="{00000000-0000-0000-0000-000000000000}"/>
          </ac:graphicFrameMkLst>
        </pc:graphicFrameChg>
      </pc:sldChg>
      <pc:sldChg chg="modSp mod">
        <pc:chgData name="Dorota Kleinschmidt" userId="6c9fe6f3-7de1-4bf8-8aa7-3c18651db518" providerId="ADAL" clId="{9EADA422-82D3-4EC8-A583-D01099834FDF}" dt="2025-12-08T19:53:39.607" v="218" actId="14734"/>
        <pc:sldMkLst>
          <pc:docMk/>
          <pc:sldMk cId="2495763313" sldId="257"/>
        </pc:sldMkLst>
        <pc:graphicFrameChg chg="mod modGraphic">
          <ac:chgData name="Dorota Kleinschmidt" userId="6c9fe6f3-7de1-4bf8-8aa7-3c18651db518" providerId="ADAL" clId="{9EADA422-82D3-4EC8-A583-D01099834FDF}" dt="2025-12-08T19:53:39.607" v="218" actId="14734"/>
          <ac:graphicFrameMkLst>
            <pc:docMk/>
            <pc:sldMk cId="2495763313" sldId="257"/>
            <ac:graphicFrameMk id="3" creationId="{CADA4F3B-7CB3-45C3-330C-F5FA707498A6}"/>
          </ac:graphicFrameMkLst>
        </pc:graphicFrameChg>
        <pc:picChg chg="mod">
          <ac:chgData name="Dorota Kleinschmidt" userId="6c9fe6f3-7de1-4bf8-8aa7-3c18651db518" providerId="ADAL" clId="{9EADA422-82D3-4EC8-A583-D01099834FDF}" dt="2025-12-08T19:51:41.565" v="211" actId="1076"/>
          <ac:picMkLst>
            <pc:docMk/>
            <pc:sldMk cId="2495763313" sldId="257"/>
            <ac:picMk id="2" creationId="{DCBC36CB-43C7-D93F-893F-060D9AF95DDB}"/>
          </ac:picMkLst>
        </pc:picChg>
      </pc:sldChg>
      <pc:sldChg chg="modSp mod">
        <pc:chgData name="Dorota Kleinschmidt" userId="6c9fe6f3-7de1-4bf8-8aa7-3c18651db518" providerId="ADAL" clId="{9EADA422-82D3-4EC8-A583-D01099834FDF}" dt="2025-12-08T19:50:36.098" v="205" actId="1076"/>
        <pc:sldMkLst>
          <pc:docMk/>
          <pc:sldMk cId="48742640" sldId="258"/>
        </pc:sldMkLst>
        <pc:graphicFrameChg chg="mod modGraphic">
          <ac:chgData name="Dorota Kleinschmidt" userId="6c9fe6f3-7de1-4bf8-8aa7-3c18651db518" providerId="ADAL" clId="{9EADA422-82D3-4EC8-A583-D01099834FDF}" dt="2025-12-08T19:50:36.098" v="205" actId="1076"/>
          <ac:graphicFrameMkLst>
            <pc:docMk/>
            <pc:sldMk cId="48742640" sldId="258"/>
            <ac:graphicFrameMk id="3" creationId="{78830E4E-D277-3812-92BC-754ACA3F27D8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40437" cy="345995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3515" y="1"/>
            <a:ext cx="4342024" cy="345995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A41850B9-0407-49B6-9528-DB75B511A053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63913" y="860425"/>
            <a:ext cx="3289300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1396" y="3313936"/>
            <a:ext cx="8014335" cy="2712413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40580"/>
            <a:ext cx="4340437" cy="34599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3515" y="6540580"/>
            <a:ext cx="4342024" cy="34599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1FFD8E7B-BF93-4EDE-9E89-5C840C12E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610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D8E7B-BF93-4EDE-9E89-5C840C12EE0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49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D8E7B-BF93-4EDE-9E89-5C840C12EE0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888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4427" y="3314954"/>
            <a:ext cx="1285684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8855" y="5988304"/>
            <a:ext cx="1058799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628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8973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6285" y="427736"/>
            <a:ext cx="1361313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285" y="2459482"/>
            <a:ext cx="1361313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42738" y="9944862"/>
            <a:ext cx="484022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text and a cartoon character&#10;&#10;Description automatically generated with medium confidence">
            <a:extLst>
              <a:ext uri="{FF2B5EF4-FFF2-40B4-BE49-F238E27FC236}">
                <a16:creationId xmlns:a16="http://schemas.microsoft.com/office/drawing/2014/main" id="{65C72521-7190-AD43-B861-6910FB18C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6350"/>
            <a:ext cx="15113000" cy="10680700"/>
          </a:xfrm>
          <a:prstGeom prst="rect">
            <a:avLst/>
          </a:prstGeom>
        </p:spPr>
      </p:pic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526938"/>
              </p:ext>
            </p:extLst>
          </p:nvPr>
        </p:nvGraphicFramePr>
        <p:xfrm>
          <a:off x="704850" y="1991106"/>
          <a:ext cx="13650628" cy="82628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3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1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1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15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91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91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839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 1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05/01/2026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26/01/2026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23/02/2026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26/03/2026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750" b="1" spc="-10" dirty="0">
                          <a:solidFill>
                            <a:srgbClr val="0B3B5E"/>
                          </a:solidFill>
                          <a:latin typeface="Arial"/>
                          <a:ea typeface="+mn-ea"/>
                          <a:cs typeface="Arial"/>
                        </a:rPr>
                        <a:t>MON</a:t>
                      </a:r>
                      <a:r>
                        <a:rPr sz="1750" b="1" spc="-10" dirty="0">
                          <a:solidFill>
                            <a:srgbClr val="0B3B5E"/>
                          </a:solidFill>
                          <a:latin typeface="Arial"/>
                          <a:cs typeface="Arial"/>
                        </a:rPr>
                        <a:t>DAY</a:t>
                      </a:r>
                      <a:endParaRPr sz="1750" dirty="0">
                        <a:latin typeface="Arial"/>
                        <a:cs typeface="Arial"/>
                      </a:endParaRPr>
                    </a:p>
                  </a:txBody>
                  <a:tcPr marL="0" marR="0" marT="143510" marB="0">
                    <a:lnR w="28575">
                      <a:solidFill>
                        <a:srgbClr val="F7EEE5"/>
                      </a:solidFill>
                      <a:prstDash val="solid"/>
                    </a:lnR>
                    <a:solidFill>
                      <a:srgbClr val="F4CD3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750" b="1" spc="-10" dirty="0">
                          <a:solidFill>
                            <a:srgbClr val="0B3B5E"/>
                          </a:solidFill>
                          <a:latin typeface="Arial"/>
                          <a:cs typeface="Arial"/>
                        </a:rPr>
                        <a:t>TUESDAY</a:t>
                      </a:r>
                      <a:endParaRPr sz="1750" dirty="0">
                        <a:latin typeface="Arial"/>
                        <a:cs typeface="Arial"/>
                      </a:endParaRPr>
                    </a:p>
                  </a:txBody>
                  <a:tcPr marL="0" marR="0" marT="143510" marB="0">
                    <a:lnL w="28575">
                      <a:solidFill>
                        <a:srgbClr val="F7EEE5"/>
                      </a:solidFill>
                      <a:prstDash val="solid"/>
                    </a:lnL>
                    <a:lnR w="28575">
                      <a:solidFill>
                        <a:srgbClr val="F7EEE5"/>
                      </a:solidFill>
                      <a:prstDash val="solid"/>
                    </a:lnR>
                    <a:solidFill>
                      <a:srgbClr val="F4CD3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750" b="1" spc="-10" dirty="0">
                          <a:solidFill>
                            <a:srgbClr val="0B3B5E"/>
                          </a:solidFill>
                          <a:latin typeface="Arial"/>
                          <a:cs typeface="Arial"/>
                        </a:rPr>
                        <a:t>WEDNESDAY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43510" marB="0">
                    <a:lnL w="28575">
                      <a:solidFill>
                        <a:srgbClr val="F7EEE5"/>
                      </a:solidFill>
                      <a:prstDash val="solid"/>
                    </a:lnL>
                    <a:lnR w="28575">
                      <a:solidFill>
                        <a:srgbClr val="F7EEE5"/>
                      </a:solidFill>
                      <a:prstDash val="solid"/>
                    </a:lnR>
                    <a:solidFill>
                      <a:srgbClr val="F4CD3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750" b="1" spc="-10" dirty="0">
                          <a:solidFill>
                            <a:srgbClr val="0B3B5E"/>
                          </a:solidFill>
                          <a:latin typeface="Arial"/>
                          <a:cs typeface="Arial"/>
                        </a:rPr>
                        <a:t>THURSDAY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43510" marB="0">
                    <a:lnL w="28575">
                      <a:solidFill>
                        <a:srgbClr val="F7EEE5"/>
                      </a:solidFill>
                      <a:prstDash val="solid"/>
                    </a:lnL>
                    <a:lnR w="28575">
                      <a:solidFill>
                        <a:srgbClr val="F7EEE5"/>
                      </a:solidFill>
                      <a:prstDash val="solid"/>
                    </a:lnR>
                    <a:solidFill>
                      <a:srgbClr val="F4CD3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750" b="1" spc="-10" dirty="0">
                          <a:solidFill>
                            <a:srgbClr val="0B3B5E"/>
                          </a:solidFill>
                          <a:latin typeface="Arial"/>
                          <a:cs typeface="Arial"/>
                        </a:rPr>
                        <a:t>FRIDAY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43510" marB="0">
                    <a:lnL w="28575">
                      <a:solidFill>
                        <a:srgbClr val="F7EEE5"/>
                      </a:solidFill>
                      <a:prstDash val="solid"/>
                    </a:lnL>
                    <a:solidFill>
                      <a:srgbClr val="F4C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SOUP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681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marL="814705" marR="232410" indent="-574675" algn="ctr">
                        <a:lnSpc>
                          <a:spcPts val="1360"/>
                        </a:lnSpc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Chef’s Daily </a:t>
                      </a:r>
                      <a:r>
                        <a:rPr lang="en-GB" sz="1200" b="1" spc="-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spc="-20" dirty="0" err="1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ou</a:t>
                      </a:r>
                      <a:r>
                        <a:rPr lang="en-GB" sz="1200" b="1" spc="-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p</a:t>
                      </a:r>
                    </a:p>
                    <a:p>
                      <a:pPr marL="814705" marR="232410" indent="-574675" algn="ctr">
                        <a:lnSpc>
                          <a:spcPts val="1360"/>
                        </a:lnSpc>
                      </a:pPr>
                      <a:r>
                        <a:rPr lang="en-GB" sz="1200" b="1" spc="-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Homemade Breads and Croutons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marL="814705" marR="232410" lvl="0" indent="-57467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Chef’s Daily </a:t>
                      </a:r>
                      <a:r>
                        <a:rPr kumimoji="0" lang="en-GB" sz="1200" b="1" i="0" u="none" strike="noStrike" kern="0" cap="none" spc="-2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Soup</a:t>
                      </a:r>
                    </a:p>
                    <a:p>
                      <a:pPr marL="814705" marR="232410" lvl="0" indent="-57467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0" cap="none" spc="-2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Homemade Breads and Croutons </a:t>
                      </a:r>
                      <a:endParaRPr kumimoji="0" lang="en-GB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marL="814705" marR="232410" lvl="0" indent="-57467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Chef’s Daily </a:t>
                      </a:r>
                      <a:r>
                        <a:rPr kumimoji="0" lang="en-GB" sz="1200" b="1" i="0" u="none" strike="noStrike" kern="0" cap="none" spc="-2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Soup</a:t>
                      </a:r>
                    </a:p>
                    <a:p>
                      <a:pPr marL="814705" marR="232410" lvl="0" indent="-57467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0" cap="none" spc="-2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Homemade Breads and Croutons </a:t>
                      </a:r>
                      <a:endParaRPr kumimoji="0" lang="en-GB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marL="814705" marR="232410" lvl="0" indent="-57467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Chef’s Daily </a:t>
                      </a:r>
                      <a:r>
                        <a:rPr kumimoji="0" lang="en-GB" sz="1200" b="1" i="0" u="none" strike="noStrike" kern="0" cap="none" spc="-2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Soup</a:t>
                      </a:r>
                    </a:p>
                    <a:p>
                      <a:pPr marL="814705" marR="232410" lvl="0" indent="-57467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0" cap="none" spc="-2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Homemade Breads and Croutons</a:t>
                      </a:r>
                      <a:endParaRPr kumimoji="0" lang="en-GB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marL="814705" marR="232410" lvl="0" indent="-57467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Chef’s Daily </a:t>
                      </a:r>
                      <a:r>
                        <a:rPr kumimoji="0" lang="en-GB" sz="1200" b="1" i="0" u="none" strike="noStrike" kern="0" cap="none" spc="-2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Soup</a:t>
                      </a:r>
                    </a:p>
                    <a:p>
                      <a:pPr marL="814705" marR="232410" lvl="0" indent="-57467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0" cap="none" spc="-2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Homemade Breads and Croutons </a:t>
                      </a:r>
                      <a:endParaRPr kumimoji="0" lang="en-GB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553">
                <a:tc>
                  <a:txBody>
                    <a:bodyPr/>
                    <a:lstStyle/>
                    <a:p>
                      <a:pPr marL="548005" marR="220979" indent="-319405">
                        <a:lnSpc>
                          <a:spcPct val="100699"/>
                        </a:lnSpc>
                        <a:spcBef>
                          <a:spcPts val="83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HOME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FROM HOME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0604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681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marL="391160" marR="362585" indent="-22225" algn="ctr">
                        <a:lnSpc>
                          <a:spcPts val="1360"/>
                        </a:lnSpc>
                        <a:spcBef>
                          <a:spcPts val="5"/>
                        </a:spcBef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Chicken Fajita Wraps</a:t>
                      </a:r>
                    </a:p>
                    <a:p>
                      <a:pPr marL="391160" marR="362585" indent="-22225" algn="ctr">
                        <a:lnSpc>
                          <a:spcPts val="1360"/>
                        </a:lnSpc>
                        <a:spcBef>
                          <a:spcPts val="5"/>
                        </a:spcBef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With Peppers 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b="1" spc="15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Veggie Soya Bean  Chow Mein 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marL="382905" marR="344805" indent="-30480" algn="ctr">
                        <a:lnSpc>
                          <a:spcPts val="1360"/>
                        </a:lnSpc>
                        <a:spcBef>
                          <a:spcPts val="5"/>
                        </a:spcBef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Chicken Tikka </a:t>
                      </a:r>
                    </a:p>
                    <a:p>
                      <a:pPr marL="382905" marR="344805" indent="-30480" algn="ctr">
                        <a:lnSpc>
                          <a:spcPts val="1360"/>
                        </a:lnSpc>
                        <a:spcBef>
                          <a:spcPts val="5"/>
                        </a:spcBef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Masala 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marL="853440" marR="267335" indent="-578485" algn="ctr">
                        <a:lnSpc>
                          <a:spcPts val="1360"/>
                        </a:lnSpc>
                        <a:spcBef>
                          <a:spcPts val="5"/>
                        </a:spcBef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Thyme Roasted Beef </a:t>
                      </a:r>
                    </a:p>
                  </a:txBody>
                  <a:tcPr marL="0" marR="0" marT="635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marL="633095" marR="172720" indent="-453390" algn="ctr">
                        <a:lnSpc>
                          <a:spcPts val="1360"/>
                        </a:lnSpc>
                        <a:spcBef>
                          <a:spcPts val="5"/>
                        </a:spcBef>
                      </a:pP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lang="en-GB" sz="1200" b="1" spc="20" dirty="0">
                        <a:solidFill>
                          <a:srgbClr val="4681C1"/>
                        </a:solidFill>
                        <a:latin typeface="Arial"/>
                        <a:cs typeface="Arial"/>
                      </a:endParaRPr>
                    </a:p>
                    <a:p>
                      <a:pPr marL="633095" marR="172720" indent="-453390" algn="ctr">
                        <a:lnSpc>
                          <a:spcPts val="1360"/>
                        </a:lnSpc>
                        <a:spcBef>
                          <a:spcPts val="5"/>
                        </a:spcBef>
                      </a:pPr>
                      <a:r>
                        <a:rPr lang="en-GB"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Battered Fish </a:t>
                      </a:r>
                    </a:p>
                    <a:p>
                      <a:pPr marL="633095" marR="172720" indent="-453390" algn="ctr">
                        <a:lnSpc>
                          <a:spcPts val="1360"/>
                        </a:lnSpc>
                        <a:spcBef>
                          <a:spcPts val="5"/>
                        </a:spcBef>
                      </a:pPr>
                      <a:r>
                        <a:rPr lang="en-GB"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With Tartare Sauce </a:t>
                      </a:r>
                    </a:p>
                  </a:txBody>
                  <a:tcPr marL="0" marR="0" marT="635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60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MEAT</a:t>
                      </a:r>
                      <a:r>
                        <a:rPr sz="12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FREE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7843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681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99085" indent="-93980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ea typeface="+mn-ea"/>
                          <a:cs typeface="Arial"/>
                        </a:rPr>
                        <a:t>5 Bean Chilli </a:t>
                      </a:r>
                    </a:p>
                  </a:txBody>
                  <a:tcPr marL="0" marR="0" marT="135255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marL="697865" marR="180975" indent="-509905" algn="ctr">
                        <a:lnSpc>
                          <a:spcPts val="1360"/>
                        </a:lnSpc>
                        <a:spcBef>
                          <a:spcPts val="1065"/>
                        </a:spcBef>
                      </a:pPr>
                      <a:r>
                        <a:rPr lang="en-GB" sz="1200" b="1" spc="15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Teriyaki , Soya Bean, Mushroom Bao Buns  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marL="788670" marR="172720" indent="-609600" algn="ctr">
                        <a:lnSpc>
                          <a:spcPts val="1360"/>
                        </a:lnSpc>
                        <a:spcBef>
                          <a:spcPts val="1065"/>
                        </a:spcBef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ea typeface="+mn-ea"/>
                          <a:cs typeface="Arial"/>
                        </a:rPr>
                        <a:t>Black Chana , lentil Balti </a:t>
                      </a:r>
                      <a:endParaRPr sz="1200" b="1" dirty="0">
                        <a:solidFill>
                          <a:srgbClr val="4681C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35255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b="1" dirty="0">
                        <a:solidFill>
                          <a:srgbClr val="4681C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GB" sz="1200" b="1" spc="-10" dirty="0">
                          <a:solidFill>
                            <a:srgbClr val="4681C1"/>
                          </a:solidFill>
                          <a:latin typeface="Arial"/>
                          <a:ea typeface="+mn-ea"/>
                          <a:cs typeface="Arial"/>
                        </a:rPr>
                        <a:t>Open Pie Courgette ,Sprouts  Feta </a:t>
                      </a:r>
                      <a:endParaRPr sz="1200" b="1" dirty="0">
                        <a:solidFill>
                          <a:srgbClr val="4681C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2540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18465" indent="-3492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GB" sz="1200" b="1" spc="-10" dirty="0">
                          <a:solidFill>
                            <a:srgbClr val="4681C1"/>
                          </a:solidFill>
                          <a:latin typeface="Arial"/>
                          <a:ea typeface="+mn-ea"/>
                          <a:cs typeface="Arial"/>
                        </a:rPr>
                        <a:t>  Harissa Spiced Aubergine Steaks with Butter Beans and Pomegranate </a:t>
                      </a:r>
                      <a:endParaRPr sz="1200" b="1" spc="-10" dirty="0">
                        <a:solidFill>
                          <a:srgbClr val="4681C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35255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66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SIDE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681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Sour Cream and Salsa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Mexican Spiced  Corn and Courgettes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GB" sz="1200" b="1" dirty="0">
                        <a:solidFill>
                          <a:srgbClr val="4681C1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Cous </a:t>
                      </a:r>
                      <a:r>
                        <a:rPr lang="en-GB" sz="1200" b="1" dirty="0" err="1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Cous</a:t>
                      </a: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marL="464820" marR="245110" indent="-211454" algn="ctr">
                        <a:lnSpc>
                          <a:spcPts val="1360"/>
                        </a:lnSpc>
                        <a:spcBef>
                          <a:spcPts val="930"/>
                        </a:spcBef>
                      </a:pPr>
                      <a:endParaRPr lang="en-GB" sz="12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64820" marR="245110" indent="-211454" algn="ctr">
                        <a:lnSpc>
                          <a:spcPts val="1360"/>
                        </a:lnSpc>
                        <a:spcBef>
                          <a:spcPts val="930"/>
                        </a:spcBef>
                      </a:pPr>
                      <a:r>
                        <a:rPr lang="en-GB" sz="1200" b="1" spc="-1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Noodles </a:t>
                      </a:r>
                    </a:p>
                    <a:p>
                      <a:pPr marL="464820" marR="245110" indent="-211454" algn="ctr">
                        <a:lnSpc>
                          <a:spcPts val="1360"/>
                        </a:lnSpc>
                        <a:spcBef>
                          <a:spcPts val="930"/>
                        </a:spcBef>
                      </a:pPr>
                      <a:r>
                        <a:rPr lang="en-GB" sz="1200" b="1" spc="-1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Spring Greens/ Mange Tout </a:t>
                      </a:r>
                    </a:p>
                    <a:p>
                      <a:pPr marL="464820" marR="245110" indent="-211454" algn="ctr">
                        <a:lnSpc>
                          <a:spcPts val="1360"/>
                        </a:lnSpc>
                        <a:spcBef>
                          <a:spcPts val="930"/>
                        </a:spcBef>
                      </a:pPr>
                      <a:r>
                        <a:rPr lang="en-GB" sz="1200" b="1" spc="-1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Prawn Crackers 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marL="175260" marR="168275" algn="ctr">
                        <a:lnSpc>
                          <a:spcPts val="1360"/>
                        </a:lnSpc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50/50  Rice </a:t>
                      </a:r>
                    </a:p>
                    <a:p>
                      <a:pPr marL="175260" marR="168275" algn="ctr">
                        <a:lnSpc>
                          <a:spcPts val="1360"/>
                        </a:lnSpc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Broccoli and Carrots </a:t>
                      </a:r>
                    </a:p>
                    <a:p>
                      <a:pPr marL="175260" marR="168275" algn="ctr">
                        <a:lnSpc>
                          <a:spcPts val="1360"/>
                        </a:lnSpc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Cucumber Raita </a:t>
                      </a:r>
                    </a:p>
                    <a:p>
                      <a:pPr marL="175260" marR="168275" algn="ctr">
                        <a:lnSpc>
                          <a:spcPts val="1360"/>
                        </a:lnSpc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Naan Bread </a:t>
                      </a:r>
                    </a:p>
                  </a:txBody>
                  <a:tcPr marL="0" marR="0" marT="2540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marL="188595" marR="180975" algn="ctr">
                        <a:lnSpc>
                          <a:spcPts val="1360"/>
                        </a:lnSpc>
                        <a:spcBef>
                          <a:spcPts val="1065"/>
                        </a:spcBef>
                      </a:pP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Roast</a:t>
                      </a:r>
                      <a:r>
                        <a:rPr sz="1200" b="1" spc="45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200" b="1" spc="45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200" b="1" dirty="0" err="1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otatoes</a:t>
                      </a: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marL="188595" marR="180975" algn="ctr">
                        <a:lnSpc>
                          <a:spcPts val="1360"/>
                        </a:lnSpc>
                        <a:spcBef>
                          <a:spcPts val="1065"/>
                        </a:spcBef>
                      </a:pPr>
                      <a:r>
                        <a:rPr sz="1200" b="1" spc="25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Root Veg  Medley      </a:t>
                      </a:r>
                      <a:r>
                        <a:rPr lang="en-GB" sz="1200" b="1" spc="-1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Yorkshire   Pudding </a:t>
                      </a:r>
                    </a:p>
                    <a:p>
                      <a:pPr marL="188595" marR="180975" algn="ctr">
                        <a:lnSpc>
                          <a:spcPts val="1360"/>
                        </a:lnSpc>
                        <a:spcBef>
                          <a:spcPts val="1065"/>
                        </a:spcBef>
                      </a:pPr>
                      <a:r>
                        <a:rPr lang="en-GB" sz="1200" b="1" spc="-1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Veggie Gravy</a:t>
                      </a:r>
                      <a:endParaRPr lang="en-GB" sz="1200" b="1" spc="55" dirty="0">
                        <a:solidFill>
                          <a:srgbClr val="4681C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marL="680720" marR="262890" indent="-410845" algn="ctr">
                        <a:lnSpc>
                          <a:spcPts val="1360"/>
                        </a:lnSpc>
                        <a:spcBef>
                          <a:spcPts val="930"/>
                        </a:spcBef>
                      </a:pP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Chips</a:t>
                      </a:r>
                      <a:endParaRPr lang="en-GB" sz="1200" b="1" dirty="0">
                        <a:solidFill>
                          <a:srgbClr val="4681C1"/>
                        </a:solidFill>
                        <a:latin typeface="Arial"/>
                        <a:cs typeface="Arial"/>
                      </a:endParaRPr>
                    </a:p>
                    <a:p>
                      <a:pPr marL="680720" marR="262890" indent="-410845" algn="ctr">
                        <a:lnSpc>
                          <a:spcPts val="1360"/>
                        </a:lnSpc>
                        <a:spcBef>
                          <a:spcPts val="930"/>
                        </a:spcBef>
                      </a:pPr>
                      <a:r>
                        <a:rPr lang="en-GB" sz="1200" b="1" spc="25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Green P</a:t>
                      </a: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eas</a:t>
                      </a:r>
                      <a:r>
                        <a:rPr lang="en-GB" sz="1200" b="1" spc="3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marL="680720" marR="262890" indent="-410845" algn="ctr">
                        <a:lnSpc>
                          <a:spcPts val="1360"/>
                        </a:lnSpc>
                        <a:spcBef>
                          <a:spcPts val="930"/>
                        </a:spcBef>
                      </a:pPr>
                      <a:r>
                        <a:rPr lang="en-GB" sz="1200" b="1" spc="-1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Baked Beans</a:t>
                      </a:r>
                      <a:endParaRPr lang="en-GB" sz="12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9086">
                <a:tc>
                  <a:txBody>
                    <a:bodyPr/>
                    <a:lstStyle/>
                    <a:p>
                      <a:pPr marL="355600" marR="347980" algn="ctr">
                        <a:lnSpc>
                          <a:spcPct val="100699"/>
                        </a:lnSpc>
                        <a:spcBef>
                          <a:spcPts val="835"/>
                        </a:spcBef>
                      </a:pP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KING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EDWARD COUNTER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604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681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marL="170815" marR="163195" indent="-635" algn="ctr">
                        <a:lnSpc>
                          <a:spcPts val="1360"/>
                        </a:lnSpc>
                      </a:pP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Baked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jacket</a:t>
                      </a:r>
                      <a:r>
                        <a:rPr sz="1200" b="1" spc="25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200" b="1" spc="25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Potato  with Panner Chilli </a:t>
                      </a:r>
                      <a:endParaRPr lang="en-GB" sz="1200" b="1" spc="-10" dirty="0">
                        <a:solidFill>
                          <a:srgbClr val="4681C1"/>
                        </a:solidFill>
                        <a:latin typeface="Arial"/>
                        <a:cs typeface="Arial"/>
                      </a:endParaRPr>
                    </a:p>
                    <a:p>
                      <a:pPr marL="170815" marR="163195" indent="-635" algn="ctr">
                        <a:lnSpc>
                          <a:spcPts val="1360"/>
                        </a:lnSpc>
                      </a:pPr>
                      <a:r>
                        <a:rPr lang="en-GB" sz="1200" b="1" spc="-1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****</a:t>
                      </a:r>
                    </a:p>
                    <a:p>
                      <a:pPr marL="170815" marR="163195" indent="-635" algn="ctr">
                        <a:lnSpc>
                          <a:spcPts val="1360"/>
                        </a:lnSpc>
                      </a:pPr>
                      <a:r>
                        <a:rPr lang="en-GB" sz="1200" b="1" spc="-1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Wholemeal Arrabbiata  Pasta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marL="170815" marR="163195" lvl="0" indent="-63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Baked</a:t>
                      </a:r>
                      <a:r>
                        <a:rPr kumimoji="0" lang="en-GB" sz="1200" b="1" i="0" u="none" strike="noStrike" kern="0" cap="none" spc="2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GB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Jacket</a:t>
                      </a:r>
                      <a:r>
                        <a:rPr kumimoji="0" lang="en-GB" sz="1200" b="1" i="0" u="none" strike="noStrike" kern="0" cap="none" spc="25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GB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Potato</a:t>
                      </a:r>
                      <a:r>
                        <a:rPr kumimoji="0" lang="en-GB" sz="1200" b="1" i="0" u="none" strike="noStrike" kern="0" cap="none" spc="2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with </a:t>
                      </a:r>
                      <a:r>
                        <a:rPr kumimoji="0" lang="en-GB" sz="1200" b="1" i="0" u="none" strike="noStrike" kern="0" cap="none" spc="3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GB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Ratatouille </a:t>
                      </a:r>
                    </a:p>
                    <a:p>
                      <a:pPr marL="170815" marR="163195" lvl="0" indent="-63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****</a:t>
                      </a:r>
                    </a:p>
                    <a:p>
                      <a:pPr marL="170815" marR="163195" lvl="0" indent="-63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Butternut Squash Pasta </a:t>
                      </a:r>
                    </a:p>
                  </a:txBody>
                  <a:tcPr marL="0" marR="0" marT="4445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marL="170815" marR="163195" lvl="0" indent="-63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Baked</a:t>
                      </a:r>
                      <a:r>
                        <a:rPr kumimoji="0" lang="en-GB" sz="1200" b="1" i="0" u="none" strike="noStrike" kern="0" cap="none" spc="2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GB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Jacket</a:t>
                      </a:r>
                      <a:r>
                        <a:rPr kumimoji="0" lang="en-GB" sz="1200" b="1" i="0" u="none" strike="noStrike" kern="0" cap="none" spc="25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GB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Potato</a:t>
                      </a:r>
                      <a:r>
                        <a:rPr kumimoji="0" lang="en-GB" sz="1200" b="1" i="0" u="none" strike="noStrike" kern="0" cap="none" spc="2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GB" sz="1200" b="1" i="0" u="none" strike="noStrike" kern="0" cap="none" spc="-2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with 3 Cheese and Chorizo </a:t>
                      </a:r>
                    </a:p>
                    <a:p>
                      <a:pPr marL="170815" marR="163195" lvl="0" indent="-63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0" cap="none" spc="-2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****</a:t>
                      </a:r>
                    </a:p>
                    <a:p>
                      <a:pPr marL="170815" marR="163195" lvl="0" indent="-63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0" cap="none" spc="-2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50/50 Pesto pasta </a:t>
                      </a:r>
                      <a:endParaRPr kumimoji="0" lang="en-GB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445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marL="170815" marR="163195" lvl="0" indent="-63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Baked</a:t>
                      </a:r>
                      <a:r>
                        <a:rPr kumimoji="0" lang="en-GB" sz="1200" b="1" i="0" u="none" strike="noStrike" kern="0" cap="none" spc="2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GB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Jacket</a:t>
                      </a:r>
                      <a:r>
                        <a:rPr kumimoji="0" lang="en-GB" sz="1200" b="1" i="0" u="none" strike="noStrike" kern="0" cap="none" spc="25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GB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Potato</a:t>
                      </a:r>
                      <a:r>
                        <a:rPr kumimoji="0" lang="en-GB" sz="1200" b="1" i="0" u="none" strike="noStrike" kern="0" cap="none" spc="2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GB" sz="1200" b="1" i="0" u="none" strike="noStrike" kern="0" cap="none" spc="-2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with Gochujang Chicken </a:t>
                      </a:r>
                    </a:p>
                    <a:p>
                      <a:pPr marL="170815" marR="163195" lvl="0" indent="-63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0" cap="none" spc="-2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****</a:t>
                      </a:r>
                    </a:p>
                    <a:p>
                      <a:pPr marL="170815" marR="163195" lvl="0" indent="-63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0" cap="none" spc="-2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50/50 Tomato Pasta</a:t>
                      </a:r>
                      <a:endParaRPr kumimoji="0" lang="en-GB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445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marL="170815" marR="163195" lvl="0" indent="-63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Baked</a:t>
                      </a:r>
                      <a:r>
                        <a:rPr kumimoji="0" lang="en-GB" sz="1200" b="1" i="0" u="none" strike="noStrike" kern="0" cap="none" spc="2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GB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Jacket</a:t>
                      </a:r>
                      <a:r>
                        <a:rPr kumimoji="0" lang="en-GB" sz="1200" b="1" i="0" u="none" strike="noStrike" kern="0" cap="none" spc="25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GB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Potato with</a:t>
                      </a:r>
                      <a:r>
                        <a:rPr kumimoji="0" lang="en-GB" sz="1200" b="1" i="0" u="none" strike="noStrike" kern="0" cap="none" spc="2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GB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Korean Beef </a:t>
                      </a:r>
                    </a:p>
                    <a:p>
                      <a:pPr marL="170815" marR="163195" lvl="0" indent="-63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****</a:t>
                      </a:r>
                    </a:p>
                    <a:p>
                      <a:pPr marL="170815" marR="163195" lvl="0" indent="-63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 Mac and cheese </a:t>
                      </a:r>
                    </a:p>
                  </a:txBody>
                  <a:tcPr marL="0" marR="0" marT="4445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0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DESSERT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681C1"/>
                    </a:solidFill>
                  </a:tcPr>
                </a:tc>
                <a:tc>
                  <a:txBody>
                    <a:bodyPr/>
                    <a:lstStyle/>
                    <a:p>
                      <a:pPr marL="607060" marR="467359" indent="-132715" algn="ctr">
                        <a:lnSpc>
                          <a:spcPts val="1360"/>
                        </a:lnSpc>
                      </a:pPr>
                      <a:endParaRPr lang="en-GB" sz="1200" b="1" dirty="0">
                        <a:solidFill>
                          <a:srgbClr val="4681C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607060" marR="467359" lvl="0" indent="-13271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Strawberry Mousse</a:t>
                      </a:r>
                    </a:p>
                    <a:p>
                      <a:pPr marL="607060" marR="467359" lvl="0" indent="-13271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Fruit and Yoghurt </a:t>
                      </a:r>
                    </a:p>
                    <a:p>
                      <a:pPr marL="607060" marR="467359" lvl="0" indent="-13271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Low Sugar  Jelly (V) </a:t>
                      </a:r>
                      <a:endParaRPr lang="en-GB" sz="1200" b="1" dirty="0">
                        <a:solidFill>
                          <a:srgbClr val="4681C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635" marB="0">
                    <a:lnT w="28575" cap="flat" cmpd="sng" algn="ctr">
                      <a:solidFill>
                        <a:srgbClr val="E94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marL="607060" marR="467359" indent="-132715" algn="ctr">
                        <a:lnSpc>
                          <a:spcPts val="1360"/>
                        </a:lnSpc>
                        <a:spcBef>
                          <a:spcPts val="5"/>
                        </a:spcBef>
                      </a:pPr>
                      <a:endParaRPr sz="1200" b="1" dirty="0">
                        <a:solidFill>
                          <a:srgbClr val="4681C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607060" marR="467359" lvl="0" indent="-13271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 dirty="0">
                          <a:solidFill>
                            <a:srgbClr val="4681C1"/>
                          </a:solidFill>
                          <a:latin typeface="Arial"/>
                          <a:ea typeface="+mn-ea"/>
                          <a:cs typeface="Arial"/>
                        </a:rPr>
                        <a:t>Courgette and Green Tea Cake </a:t>
                      </a:r>
                      <a:endParaRPr lang="en-GB" sz="1200" b="1" dirty="0">
                        <a:solidFill>
                          <a:srgbClr val="4681C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607060" marR="467359" indent="-132715" algn="ctr">
                        <a:lnSpc>
                          <a:spcPts val="1360"/>
                        </a:lnSpc>
                      </a:pP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ea typeface="+mn-ea"/>
                          <a:cs typeface="Arial"/>
                        </a:rPr>
                        <a:t>Fruit and yoghurt</a:t>
                      </a:r>
                      <a:endParaRPr lang="en-GB" sz="1200" b="1" dirty="0">
                        <a:solidFill>
                          <a:srgbClr val="4681C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607060" marR="467359" indent="-132715" algn="ctr">
                        <a:lnSpc>
                          <a:spcPts val="1360"/>
                        </a:lnSpc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ea typeface="+mn-ea"/>
                          <a:cs typeface="Arial"/>
                        </a:rPr>
                        <a:t>Low Sugar Jelly (V)</a:t>
                      </a:r>
                      <a:endParaRPr sz="1200" b="1" dirty="0">
                        <a:solidFill>
                          <a:srgbClr val="4681C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635" marB="0">
                    <a:lnT w="28575" cap="flat" cmpd="sng" algn="ctr">
                      <a:solidFill>
                        <a:srgbClr val="E94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GB" sz="1200" b="1" spc="-1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Low Sugar  Lemon Cheesecake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GB" sz="1200" b="1" spc="-1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Fruit and Yoghurt 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GB" sz="1200" b="1" spc="-1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Low Sugar  Jelly (V)</a:t>
                      </a:r>
                    </a:p>
                  </a:txBody>
                  <a:tcPr marL="0" marR="0" marT="1270" marB="0">
                    <a:lnT w="28575" cap="flat" cmpd="sng" algn="ctr">
                      <a:solidFill>
                        <a:srgbClr val="E94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Ice Cream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Fruit</a:t>
                      </a:r>
                      <a:r>
                        <a:rPr kumimoji="0" lang="en-GB" sz="1200" b="1" i="0" u="none" strike="noStrike" kern="0" cap="none" spc="2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GB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and</a:t>
                      </a:r>
                      <a:r>
                        <a:rPr kumimoji="0" lang="en-GB" sz="1200" b="1" i="0" u="none" strike="noStrike" kern="0" cap="none" spc="2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GB" sz="1200" b="1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yoghurt   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Low </a:t>
                      </a:r>
                      <a:r>
                        <a:rPr kumimoji="0" lang="en-GB" sz="1200" b="1" i="0" u="none" strike="noStrike" kern="0" cap="none" spc="-10" normalizeH="0" baseline="0" noProof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Sugar  Jelly (</a:t>
                      </a:r>
                      <a:r>
                        <a:rPr kumimoji="0" lang="en-GB" sz="1200" b="1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V)  </a:t>
                      </a:r>
                      <a:endParaRPr kumimoji="0" lang="en-GB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270" marB="0">
                    <a:lnT w="28575" cap="flat" cmpd="sng" algn="ctr">
                      <a:solidFill>
                        <a:srgbClr val="E94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marL="607060" marR="467359" indent="-132715" algn="ctr">
                        <a:lnSpc>
                          <a:spcPts val="1360"/>
                        </a:lnSpc>
                        <a:spcBef>
                          <a:spcPts val="15"/>
                        </a:spcBef>
                      </a:pPr>
                      <a:endParaRPr sz="1200" b="1" dirty="0">
                        <a:solidFill>
                          <a:srgbClr val="4681C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 dirty="0">
                          <a:solidFill>
                            <a:srgbClr val="4681C1"/>
                          </a:solidFill>
                          <a:latin typeface="Arial"/>
                          <a:ea typeface="+mn-ea"/>
                          <a:cs typeface="Arial"/>
                        </a:rPr>
                        <a:t>Banana Bread And Butter Pudding   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 dirty="0">
                          <a:solidFill>
                            <a:srgbClr val="4681C1"/>
                          </a:solidFill>
                          <a:latin typeface="Arial"/>
                          <a:ea typeface="+mn-ea"/>
                          <a:cs typeface="Arial"/>
                        </a:rPr>
                        <a:t>           </a:t>
                      </a:r>
                      <a:r>
                        <a:rPr kumimoji="0" lang="en-GB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Fruit</a:t>
                      </a:r>
                      <a:r>
                        <a:rPr kumimoji="0" lang="en-GB" sz="1200" b="1" i="0" u="none" strike="noStrike" kern="0" cap="none" spc="2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GB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and</a:t>
                      </a:r>
                      <a:r>
                        <a:rPr kumimoji="0" lang="en-GB" sz="1200" b="1" i="0" u="none" strike="noStrike" kern="0" cap="none" spc="2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GB" sz="1200" b="1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yoghurt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        Low Sugar  Jelly (V)</a:t>
                      </a:r>
                      <a:endParaRPr kumimoji="0" lang="en-GB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607060" marR="467359" indent="-132715" algn="ctr">
                        <a:lnSpc>
                          <a:spcPts val="1360"/>
                        </a:lnSpc>
                      </a:pP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T w="28575" cap="flat" cmpd="sng" algn="ctr">
                      <a:solidFill>
                        <a:srgbClr val="E94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10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SALAD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65100" marB="0"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4681C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Rainbow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Slaw,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Cucumber,</a:t>
                      </a:r>
                      <a:r>
                        <a:rPr sz="1200" b="1" spc="-5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Tomato,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Grated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Carrot,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Sweetcorn,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Grated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Cheese,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Eggs Tuna Mayo </a:t>
                      </a: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Mixed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Leaves</a:t>
                      </a:r>
                      <a:r>
                        <a:rPr sz="1200" b="1" spc="25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Chef’s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Daily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Salads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T w="28575">
                      <a:solidFill>
                        <a:srgbClr val="E94A81"/>
                      </a:solidFill>
                      <a:prstDash val="solid"/>
                    </a:lnT>
                    <a:solidFill>
                      <a:srgbClr val="FAF1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text and a cartoon character&#10;&#10;Description automatically generated with medium confidence">
            <a:extLst>
              <a:ext uri="{FF2B5EF4-FFF2-40B4-BE49-F238E27FC236}">
                <a16:creationId xmlns:a16="http://schemas.microsoft.com/office/drawing/2014/main" id="{DCBC36CB-43C7-D93F-893F-060D9AF95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50" y="-749300"/>
            <a:ext cx="15113000" cy="10680700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ADA4F3B-7CB3-45C3-330C-F5FA707498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125664"/>
              </p:ext>
            </p:extLst>
          </p:nvPr>
        </p:nvGraphicFramePr>
        <p:xfrm>
          <a:off x="171450" y="1155700"/>
          <a:ext cx="14249400" cy="9105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7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6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63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563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563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12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 2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12/01/2026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2/02/2026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2/03/2026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23/3/2026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750" b="1" spc="-10" dirty="0">
                          <a:solidFill>
                            <a:srgbClr val="0B3B5E"/>
                          </a:solidFill>
                          <a:latin typeface="Arial"/>
                          <a:ea typeface="+mn-ea"/>
                          <a:cs typeface="Arial"/>
                        </a:rPr>
                        <a:t>MON</a:t>
                      </a:r>
                      <a:r>
                        <a:rPr sz="1750" b="1" spc="-10" dirty="0">
                          <a:solidFill>
                            <a:srgbClr val="0B3B5E"/>
                          </a:solidFill>
                          <a:latin typeface="Arial"/>
                          <a:cs typeface="Arial"/>
                        </a:rPr>
                        <a:t>DAY</a:t>
                      </a:r>
                      <a:endParaRPr sz="1750" dirty="0">
                        <a:latin typeface="Arial"/>
                        <a:cs typeface="Arial"/>
                      </a:endParaRPr>
                    </a:p>
                  </a:txBody>
                  <a:tcPr marL="0" marR="0" marT="143510" marB="0">
                    <a:lnR w="28575">
                      <a:solidFill>
                        <a:srgbClr val="F7EEE5"/>
                      </a:solidFill>
                      <a:prstDash val="solid"/>
                    </a:lnR>
                    <a:solidFill>
                      <a:srgbClr val="F4CD3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750" b="1" spc="-10" dirty="0">
                          <a:solidFill>
                            <a:srgbClr val="0B3B5E"/>
                          </a:solidFill>
                          <a:latin typeface="Arial"/>
                          <a:cs typeface="Arial"/>
                        </a:rPr>
                        <a:t>TUESDAY</a:t>
                      </a:r>
                      <a:endParaRPr sz="1750" dirty="0">
                        <a:latin typeface="Arial"/>
                        <a:cs typeface="Arial"/>
                      </a:endParaRPr>
                    </a:p>
                  </a:txBody>
                  <a:tcPr marL="0" marR="0" marT="143510" marB="0">
                    <a:lnL w="28575">
                      <a:solidFill>
                        <a:srgbClr val="F7EEE5"/>
                      </a:solidFill>
                      <a:prstDash val="solid"/>
                    </a:lnL>
                    <a:lnR w="28575">
                      <a:solidFill>
                        <a:srgbClr val="F7EEE5"/>
                      </a:solidFill>
                      <a:prstDash val="solid"/>
                    </a:lnR>
                    <a:solidFill>
                      <a:srgbClr val="F4CD3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750" b="1" spc="-10" dirty="0">
                          <a:solidFill>
                            <a:srgbClr val="0B3B5E"/>
                          </a:solidFill>
                          <a:latin typeface="Arial"/>
                          <a:cs typeface="Arial"/>
                        </a:rPr>
                        <a:t>WEDNESDAY</a:t>
                      </a:r>
                      <a:endParaRPr sz="1750" dirty="0">
                        <a:latin typeface="Arial"/>
                        <a:cs typeface="Arial"/>
                      </a:endParaRPr>
                    </a:p>
                  </a:txBody>
                  <a:tcPr marL="0" marR="0" marT="143510" marB="0">
                    <a:lnL w="28575">
                      <a:solidFill>
                        <a:srgbClr val="F7EEE5"/>
                      </a:solidFill>
                      <a:prstDash val="solid"/>
                    </a:lnL>
                    <a:lnR w="28575">
                      <a:solidFill>
                        <a:srgbClr val="F7EEE5"/>
                      </a:solidFill>
                      <a:prstDash val="solid"/>
                    </a:lnR>
                    <a:solidFill>
                      <a:srgbClr val="F4CD3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750" b="1" spc="-10" dirty="0">
                          <a:solidFill>
                            <a:srgbClr val="0B3B5E"/>
                          </a:solidFill>
                          <a:latin typeface="Arial"/>
                          <a:cs typeface="Arial"/>
                        </a:rPr>
                        <a:t>THURSDAY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43510" marB="0">
                    <a:lnL w="28575">
                      <a:solidFill>
                        <a:srgbClr val="F7EEE5"/>
                      </a:solidFill>
                      <a:prstDash val="solid"/>
                    </a:lnL>
                    <a:lnR w="28575">
                      <a:solidFill>
                        <a:srgbClr val="F7EEE5"/>
                      </a:solidFill>
                      <a:prstDash val="solid"/>
                    </a:lnR>
                    <a:solidFill>
                      <a:srgbClr val="F4CD3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750" b="1" spc="-10" dirty="0">
                          <a:solidFill>
                            <a:srgbClr val="0B3B5E"/>
                          </a:solidFill>
                          <a:latin typeface="Arial"/>
                          <a:cs typeface="Arial"/>
                        </a:rPr>
                        <a:t>FRIDAY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43510" marB="0">
                    <a:lnL w="28575">
                      <a:solidFill>
                        <a:srgbClr val="F7EEE5"/>
                      </a:solidFill>
                      <a:prstDash val="solid"/>
                    </a:lnL>
                    <a:solidFill>
                      <a:srgbClr val="F4C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52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5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SOUP</a:t>
                      </a:r>
                      <a:endParaRPr sz="1550" dirty="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681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marL="814705" marR="232410" indent="-574675" algn="ctr">
                        <a:lnSpc>
                          <a:spcPts val="1360"/>
                        </a:lnSpc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Chef’s Daily </a:t>
                      </a:r>
                      <a:r>
                        <a:rPr lang="en-GB" sz="1200" b="1" spc="-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spc="-20" dirty="0" err="1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ou</a:t>
                      </a:r>
                      <a:r>
                        <a:rPr lang="en-GB" sz="1200" b="1" spc="-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p</a:t>
                      </a:r>
                    </a:p>
                    <a:p>
                      <a:pPr marL="814705" marR="232410" lvl="0" indent="-57467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spc="-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Homemade Breads and Croutons</a:t>
                      </a:r>
                      <a:endParaRPr lang="en-GB" sz="1200" b="1" dirty="0">
                        <a:latin typeface="Arial"/>
                        <a:cs typeface="Arial"/>
                      </a:endParaRPr>
                    </a:p>
                    <a:p>
                      <a:pPr marL="814705" marR="232410" indent="-574675" algn="ctr">
                        <a:lnSpc>
                          <a:spcPts val="1360"/>
                        </a:lnSpc>
                      </a:pP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marL="814705" marR="232410" lvl="0" indent="-57467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Chef’s Daily </a:t>
                      </a:r>
                      <a:r>
                        <a:rPr kumimoji="0" lang="en-GB" sz="1200" b="1" i="0" u="none" strike="noStrike" kern="0" cap="none" spc="-2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Soup</a:t>
                      </a:r>
                    </a:p>
                    <a:p>
                      <a:pPr marL="814705" marR="232410" lvl="0" indent="-57467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spc="-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Homemade Breads and Croutons</a:t>
                      </a:r>
                      <a:endParaRPr lang="en-GB" sz="1200" b="1" dirty="0">
                        <a:latin typeface="Arial"/>
                        <a:cs typeface="Arial"/>
                      </a:endParaRPr>
                    </a:p>
                    <a:p>
                      <a:pPr marL="814705" marR="232410" lvl="0" indent="-57467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marL="814705" marR="232410" lvl="0" indent="-57467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Chef’s Daily </a:t>
                      </a:r>
                      <a:r>
                        <a:rPr kumimoji="0" lang="en-GB" sz="1200" b="1" i="0" u="none" strike="noStrike" kern="0" cap="none" spc="-2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Soup</a:t>
                      </a:r>
                    </a:p>
                    <a:p>
                      <a:pPr marL="814705" marR="232410" lvl="0" indent="-57467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spc="-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Homemade Breads and Croutons</a:t>
                      </a:r>
                      <a:endParaRPr lang="en-GB" sz="1200" b="1" dirty="0">
                        <a:latin typeface="Arial"/>
                        <a:cs typeface="Arial"/>
                      </a:endParaRPr>
                    </a:p>
                    <a:p>
                      <a:pPr marL="814705" marR="232410" lvl="0" indent="-57467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marL="814705" marR="232410" lvl="0" indent="-57467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Chef’s Daily </a:t>
                      </a:r>
                      <a:r>
                        <a:rPr kumimoji="0" lang="en-GB" sz="1200" b="1" i="0" u="none" strike="noStrike" kern="0" cap="none" spc="-2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Soup</a:t>
                      </a:r>
                    </a:p>
                    <a:p>
                      <a:pPr marL="814705" marR="232410" lvl="0" indent="-57467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spc="-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Homemade Breads and Croutons</a:t>
                      </a:r>
                      <a:endParaRPr lang="en-GB" sz="1200" b="1" dirty="0">
                        <a:latin typeface="Arial"/>
                        <a:cs typeface="Arial"/>
                      </a:endParaRPr>
                    </a:p>
                    <a:p>
                      <a:pPr marL="814705" marR="232410" lvl="0" indent="-57467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1" i="0" u="none" strike="noStrike" kern="0" cap="none" spc="-20" normalizeH="0" baseline="0" noProof="0" dirty="0">
                        <a:ln>
                          <a:noFill/>
                        </a:ln>
                        <a:solidFill>
                          <a:srgbClr val="4681C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814705" marR="232410" lvl="0" indent="-57467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marL="814705" marR="232410" lvl="0" indent="-57467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Chef’s Daily </a:t>
                      </a:r>
                      <a:r>
                        <a:rPr kumimoji="0" lang="en-GB" sz="1200" b="1" i="0" u="none" strike="noStrike" kern="0" cap="none" spc="-2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Soup </a:t>
                      </a:r>
                      <a:r>
                        <a:rPr lang="en-GB" sz="1200" b="1" spc="-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Homemade Breads and Croutons</a:t>
                      </a:r>
                      <a:endParaRPr lang="en-GB" sz="1200" b="1" dirty="0">
                        <a:latin typeface="Arial"/>
                        <a:cs typeface="Arial"/>
                      </a:endParaRPr>
                    </a:p>
                    <a:p>
                      <a:pPr marL="814705" marR="232410" lvl="0" indent="-57467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2188">
                <a:tc>
                  <a:txBody>
                    <a:bodyPr/>
                    <a:lstStyle/>
                    <a:p>
                      <a:pPr marL="548005" marR="220979" indent="-319405">
                        <a:lnSpc>
                          <a:spcPct val="100699"/>
                        </a:lnSpc>
                        <a:spcBef>
                          <a:spcPts val="835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HOME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FROM HOME</a:t>
                      </a:r>
                      <a:endParaRPr sz="1550" dirty="0">
                        <a:latin typeface="Arial"/>
                        <a:cs typeface="Arial"/>
                      </a:endParaRPr>
                    </a:p>
                  </a:txBody>
                  <a:tcPr marL="0" marR="0" marT="10604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681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marL="391160" marR="362585" indent="-22225" algn="ctr">
                        <a:lnSpc>
                          <a:spcPts val="1360"/>
                        </a:lnSpc>
                        <a:spcBef>
                          <a:spcPts val="5"/>
                        </a:spcBef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Cumberland Sausages and  Lentil Simmer 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1200" b="1" dirty="0">
                        <a:solidFill>
                          <a:srgbClr val="4681C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ea typeface="+mn-ea"/>
                          <a:cs typeface="Arial"/>
                        </a:rPr>
                        <a:t>Chicken Katsu Curry </a:t>
                      </a:r>
                    </a:p>
                  </a:txBody>
                  <a:tcPr marL="0" marR="0" marT="0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marL="382905" marR="344805" indent="-30480" algn="ctr">
                        <a:lnSpc>
                          <a:spcPts val="1360"/>
                        </a:lnSpc>
                        <a:spcBef>
                          <a:spcPts val="5"/>
                        </a:spcBef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Conchiglie Beef Bolognaise with Lentil 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marL="853440" marR="267335" indent="-578485" algn="ctr">
                        <a:lnSpc>
                          <a:spcPts val="1360"/>
                        </a:lnSpc>
                        <a:spcBef>
                          <a:spcPts val="5"/>
                        </a:spcBef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Roast Pork with Apples 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marL="633095" marR="172720" indent="-453390" algn="ctr">
                        <a:lnSpc>
                          <a:spcPts val="1360"/>
                        </a:lnSpc>
                        <a:spcBef>
                          <a:spcPts val="5"/>
                        </a:spcBef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Battered Fish </a:t>
                      </a:r>
                    </a:p>
                    <a:p>
                      <a:pPr marL="633095" marR="172720" indent="-453390" algn="ctr">
                        <a:lnSpc>
                          <a:spcPts val="1360"/>
                        </a:lnSpc>
                        <a:spcBef>
                          <a:spcPts val="5"/>
                        </a:spcBef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With Tartare Sauce</a:t>
                      </a:r>
                    </a:p>
                  </a:txBody>
                  <a:tcPr marL="0" marR="0" marT="635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39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5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MEAT</a:t>
                      </a:r>
                      <a:r>
                        <a:rPr sz="155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FREE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7843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681C1"/>
                    </a:solidFill>
                  </a:tcPr>
                </a:tc>
                <a:tc>
                  <a:txBody>
                    <a:bodyPr/>
                    <a:lstStyle/>
                    <a:p>
                      <a:pPr marL="400050" marR="299085" indent="-93980" algn="ctr">
                        <a:lnSpc>
                          <a:spcPts val="1360"/>
                        </a:lnSpc>
                        <a:spcBef>
                          <a:spcPts val="1065"/>
                        </a:spcBef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Vegan Sausage with  Lentil Simmer 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80975" indent="-509905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ea typeface="+mn-ea"/>
                          <a:cs typeface="Arial"/>
                        </a:rPr>
                        <a:t>Vegan Squash , Fava , Courgette Katsu </a:t>
                      </a:r>
                      <a:endParaRPr sz="1200" b="1" dirty="0">
                        <a:solidFill>
                          <a:srgbClr val="4681C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35255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marL="788670" marR="172720" indent="-609600" algn="ctr">
                        <a:lnSpc>
                          <a:spcPts val="1360"/>
                        </a:lnSpc>
                        <a:spcBef>
                          <a:spcPts val="1065"/>
                        </a:spcBef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Butterbean ,courgette,</a:t>
                      </a:r>
                    </a:p>
                    <a:p>
                      <a:pPr marL="788670" marR="172720" indent="-609600" algn="ctr">
                        <a:lnSpc>
                          <a:spcPts val="1360"/>
                        </a:lnSpc>
                        <a:spcBef>
                          <a:spcPts val="1065"/>
                        </a:spcBef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Leeks Veggie Bolognaise </a:t>
                      </a:r>
                    </a:p>
                  </a:txBody>
                  <a:tcPr marL="0" marR="0" marT="135255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Mushroom, Squash  and Spinach Wellington </a:t>
                      </a:r>
                    </a:p>
                  </a:txBody>
                  <a:tcPr marL="0" marR="0" marT="2540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marL="460375" marR="418465" indent="-34925" algn="ctr">
                        <a:lnSpc>
                          <a:spcPts val="1360"/>
                        </a:lnSpc>
                        <a:spcBef>
                          <a:spcPts val="1065"/>
                        </a:spcBef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Chr grilled Haloumi</a:t>
                      </a:r>
                    </a:p>
                    <a:p>
                      <a:pPr marL="460375" marR="418465" indent="-34925" algn="ctr">
                        <a:lnSpc>
                          <a:spcPts val="1360"/>
                        </a:lnSpc>
                        <a:spcBef>
                          <a:spcPts val="1065"/>
                        </a:spcBef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Harissa spiced Winter Veg 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6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155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SIDE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681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Potato and sweet Potato mash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Broccoli and Peas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Caramelized onion Gravy</a:t>
                      </a:r>
                    </a:p>
                  </a:txBody>
                  <a:tcPr marL="0" marR="0" marT="0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1200" b="1" dirty="0">
                        <a:solidFill>
                          <a:srgbClr val="4681C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ea typeface="+mn-ea"/>
                          <a:cs typeface="Arial"/>
                        </a:rPr>
                        <a:t>Jasmine Rice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ea typeface="+mn-ea"/>
                          <a:cs typeface="Arial"/>
                        </a:rPr>
                        <a:t>Mangetout  and Carrots </a:t>
                      </a:r>
                    </a:p>
                  </a:txBody>
                  <a:tcPr marL="0" marR="0" marT="0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marL="175260" marR="168275" algn="ctr">
                        <a:lnSpc>
                          <a:spcPts val="1360"/>
                        </a:lnSpc>
                      </a:pPr>
                      <a:endParaRPr lang="en-GB" sz="1200" b="1" dirty="0">
                        <a:solidFill>
                          <a:srgbClr val="4681C1"/>
                        </a:solidFill>
                        <a:latin typeface="Arial"/>
                        <a:cs typeface="Arial"/>
                      </a:endParaRPr>
                    </a:p>
                    <a:p>
                      <a:pPr marL="175260" marR="168275" algn="ctr">
                        <a:lnSpc>
                          <a:spcPts val="1360"/>
                        </a:lnSpc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Roasted Cauliflower and </a:t>
                      </a: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ea typeface="+mn-ea"/>
                          <a:cs typeface="Arial"/>
                        </a:rPr>
                        <a:t>Kale </a:t>
                      </a:r>
                    </a:p>
                    <a:p>
                      <a:pPr marL="175260" marR="168275" algn="ctr">
                        <a:lnSpc>
                          <a:spcPts val="1360"/>
                        </a:lnSpc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ea typeface="+mn-ea"/>
                          <a:cs typeface="Arial"/>
                        </a:rPr>
                        <a:t>Homemade Focaccia</a:t>
                      </a:r>
                      <a:endParaRPr sz="1200" b="1" dirty="0">
                        <a:solidFill>
                          <a:srgbClr val="4681C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2540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marL="188595" marR="180975" algn="ctr">
                        <a:lnSpc>
                          <a:spcPts val="1360"/>
                        </a:lnSpc>
                        <a:spcBef>
                          <a:spcPts val="1065"/>
                        </a:spcBef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Roasted Potatoes   Seasonal Root Vegetable Yorkshire Pudding</a:t>
                      </a:r>
                    </a:p>
                    <a:p>
                      <a:pPr marL="188595" marR="180975" algn="ctr">
                        <a:lnSpc>
                          <a:spcPts val="1360"/>
                        </a:lnSpc>
                        <a:spcBef>
                          <a:spcPts val="1065"/>
                        </a:spcBef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Gravy </a:t>
                      </a:r>
                    </a:p>
                  </a:txBody>
                  <a:tcPr marL="0" marR="0" marT="135255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marL="680720" marR="262890" indent="-410845" algn="ctr">
                        <a:lnSpc>
                          <a:spcPts val="1360"/>
                        </a:lnSpc>
                        <a:spcBef>
                          <a:spcPts val="930"/>
                        </a:spcBef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      </a:t>
                      </a: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Chips</a:t>
                      </a: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lang="en-GB" sz="1200" b="1" spc="25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                    Green P</a:t>
                      </a:r>
                      <a:r>
                        <a:rPr sz="1200" b="1" dirty="0" err="1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eas</a:t>
                      </a:r>
                      <a:r>
                        <a:rPr lang="en-GB" sz="1200" b="1" spc="3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  </a:t>
                      </a:r>
                      <a:r>
                        <a:rPr sz="1200" b="1" spc="3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200" b="1" spc="3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Baked </a:t>
                      </a:r>
                      <a:r>
                        <a:rPr lang="en-GB" sz="1200" b="1" spc="-1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Beans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3386">
                <a:tc>
                  <a:txBody>
                    <a:bodyPr/>
                    <a:lstStyle/>
                    <a:p>
                      <a:pPr marL="355600" marR="347980" algn="ctr">
                        <a:lnSpc>
                          <a:spcPct val="100699"/>
                        </a:lnSpc>
                        <a:spcBef>
                          <a:spcPts val="835"/>
                        </a:spcBef>
                      </a:pPr>
                      <a:r>
                        <a:rPr sz="15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KING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EDWARD COUNTER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0604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681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marL="170815" marR="163195" lvl="0" indent="-63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Baked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sz="1200" b="1" dirty="0" err="1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acket</a:t>
                      </a:r>
                      <a:r>
                        <a:rPr sz="1200" b="1" spc="25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200" b="1" spc="25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200" b="1" dirty="0" err="1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otato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with </a:t>
                      </a:r>
                      <a:endParaRPr kumimoji="0" lang="en-GB" sz="1200" b="1" i="0" u="none" strike="noStrike" kern="0" cap="none" spc="-20" normalizeH="0" baseline="0" noProof="0" dirty="0">
                        <a:ln>
                          <a:noFill/>
                        </a:ln>
                        <a:solidFill>
                          <a:srgbClr val="4681C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70815" marR="163195" lvl="0" indent="-63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0" cap="none" spc="-2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Thai Chicken Curry </a:t>
                      </a:r>
                    </a:p>
                    <a:p>
                      <a:pPr marL="170815" marR="163195" indent="-635" algn="ctr">
                        <a:lnSpc>
                          <a:spcPts val="1360"/>
                        </a:lnSpc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ea typeface="+mn-ea"/>
                          <a:cs typeface="Arial"/>
                        </a:rPr>
                        <a:t>****</a:t>
                      </a:r>
                    </a:p>
                    <a:p>
                      <a:pPr marL="170815" marR="163195" indent="-635" algn="ctr">
                        <a:lnSpc>
                          <a:spcPts val="1360"/>
                        </a:lnSpc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ea typeface="+mn-ea"/>
                          <a:cs typeface="Arial"/>
                        </a:rPr>
                        <a:t>50/50 Arrabbiata  Pasta</a:t>
                      </a:r>
                      <a:endParaRPr sz="1200" b="1" dirty="0">
                        <a:solidFill>
                          <a:srgbClr val="4681C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445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marL="170815" marR="163195" lvl="0" indent="-63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681C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70815" marR="163195" lvl="0" indent="-63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Baked</a:t>
                      </a:r>
                      <a:r>
                        <a:rPr kumimoji="0" lang="en-GB" sz="1200" b="1" i="0" u="none" strike="noStrike" kern="0" cap="none" spc="2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GB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Jacket</a:t>
                      </a:r>
                      <a:r>
                        <a:rPr kumimoji="0" lang="en-GB" sz="1200" b="1" i="0" u="none" strike="noStrike" kern="0" cap="none" spc="25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GB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Potato</a:t>
                      </a:r>
                      <a:r>
                        <a:rPr kumimoji="0" lang="en-GB" sz="1200" b="1" i="0" u="none" strike="noStrike" kern="0" cap="none" spc="2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GB" sz="1200" b="1" i="0" u="none" strike="noStrike" kern="0" cap="none" spc="-2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with Tuscan Bean and Sausage Stew</a:t>
                      </a:r>
                      <a:endParaRPr lang="en-GB" sz="1200" b="1" dirty="0">
                        <a:solidFill>
                          <a:srgbClr val="4681C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70815" marR="163195" lvl="0" indent="-63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0" cap="none" spc="-2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****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ea typeface="+mn-ea"/>
                          <a:cs typeface="Arial"/>
                        </a:rPr>
                        <a:t>Butternut Squash Pasta</a:t>
                      </a:r>
                      <a:endParaRPr sz="1200" b="1" dirty="0">
                        <a:solidFill>
                          <a:srgbClr val="4681C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445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marL="170815" marR="163195" indent="-635" algn="ctr">
                        <a:lnSpc>
                          <a:spcPts val="1360"/>
                        </a:lnSpc>
                      </a:pP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Baked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sz="1200" b="1" dirty="0" err="1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acket</a:t>
                      </a:r>
                      <a:r>
                        <a:rPr sz="1200" b="1" spc="25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200" b="1" spc="25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200" b="1" dirty="0" err="1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otato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with </a:t>
                      </a:r>
                      <a:endParaRPr lang="en-GB" sz="1200" b="1" spc="-20" dirty="0">
                        <a:solidFill>
                          <a:srgbClr val="4681C1"/>
                        </a:solidFill>
                        <a:latin typeface="Arial"/>
                        <a:cs typeface="Arial"/>
                      </a:endParaRPr>
                    </a:p>
                    <a:p>
                      <a:pPr marL="170815" marR="163195" indent="-635" algn="ctr">
                        <a:lnSpc>
                          <a:spcPts val="1360"/>
                        </a:lnSpc>
                      </a:pPr>
                      <a:r>
                        <a:rPr lang="en-GB" sz="1200" b="1" spc="-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Chicken Chana Masala </a:t>
                      </a:r>
                    </a:p>
                    <a:p>
                      <a:pPr marL="170815" marR="163195" indent="-635" algn="ctr">
                        <a:lnSpc>
                          <a:spcPts val="1360"/>
                        </a:lnSpc>
                      </a:pPr>
                      <a:r>
                        <a:rPr lang="en-GB" sz="1200" b="1" spc="-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****</a:t>
                      </a:r>
                    </a:p>
                    <a:p>
                      <a:pPr marL="170815" marR="163195" indent="-635" algn="ctr">
                        <a:lnSpc>
                          <a:spcPts val="1360"/>
                        </a:lnSpc>
                      </a:pPr>
                      <a:r>
                        <a:rPr lang="en-GB" sz="1200" b="1" spc="-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50/50 Pesto  Pasta 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marL="170815" marR="163195" indent="-635" algn="ctr">
                        <a:lnSpc>
                          <a:spcPts val="1360"/>
                        </a:lnSpc>
                      </a:pP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Baked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sz="1200" b="1" dirty="0" err="1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acket</a:t>
                      </a:r>
                      <a:r>
                        <a:rPr sz="1200" b="1" spc="25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200" b="1" spc="25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200" b="1" dirty="0" err="1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otato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with </a:t>
                      </a:r>
                      <a:endParaRPr lang="en-GB" sz="1200" b="1" spc="-20" dirty="0">
                        <a:solidFill>
                          <a:srgbClr val="4681C1"/>
                        </a:solidFill>
                        <a:latin typeface="Arial"/>
                        <a:cs typeface="Arial"/>
                      </a:endParaRPr>
                    </a:p>
                    <a:p>
                      <a:pPr marL="170815" marR="163195" indent="-635" algn="ctr">
                        <a:lnSpc>
                          <a:spcPts val="1360"/>
                        </a:lnSpc>
                      </a:pPr>
                      <a:r>
                        <a:rPr lang="en-GB" sz="1200" b="1" spc="-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Beef chilli </a:t>
                      </a:r>
                    </a:p>
                    <a:p>
                      <a:pPr marL="170815" marR="163195" indent="-635" algn="ctr">
                        <a:lnSpc>
                          <a:spcPts val="1360"/>
                        </a:lnSpc>
                      </a:pPr>
                      <a:r>
                        <a:rPr lang="en-GB" sz="1200" b="1" spc="-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****</a:t>
                      </a:r>
                    </a:p>
                    <a:p>
                      <a:pPr marL="170815" marR="163195" indent="-635" algn="ctr">
                        <a:lnSpc>
                          <a:spcPts val="1360"/>
                        </a:lnSpc>
                      </a:pPr>
                      <a:r>
                        <a:rPr lang="en-GB" sz="1200" b="1" spc="-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50/50 Tomato Pasta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marL="170815" marR="163195" indent="-635" algn="ctr">
                        <a:lnSpc>
                          <a:spcPts val="1360"/>
                        </a:lnSpc>
                      </a:pP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Baked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sz="1200" b="1" dirty="0" err="1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acket</a:t>
                      </a:r>
                      <a:r>
                        <a:rPr sz="1200" b="1" spc="25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200" b="1" spc="25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200" b="1" dirty="0" err="1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otato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lang="en-GB" sz="1200" b="1" spc="-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Pork stroganoff</a:t>
                      </a:r>
                    </a:p>
                    <a:p>
                      <a:pPr marL="170815" marR="163195" indent="-635" algn="ctr">
                        <a:lnSpc>
                          <a:spcPts val="1360"/>
                        </a:lnSpc>
                      </a:pPr>
                      <a:r>
                        <a:rPr lang="en-GB" sz="1200" b="1" spc="-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****</a:t>
                      </a:r>
                    </a:p>
                    <a:p>
                      <a:pPr marL="170815" marR="163195" indent="-635" algn="ctr">
                        <a:lnSpc>
                          <a:spcPts val="1360"/>
                        </a:lnSpc>
                      </a:pPr>
                      <a:r>
                        <a:rPr lang="en-GB" sz="1200" b="1" spc="-20" dirty="0">
                          <a:solidFill>
                            <a:srgbClr val="4681C1"/>
                          </a:solidFill>
                          <a:latin typeface="Arial"/>
                          <a:ea typeface="+mn-ea"/>
                          <a:cs typeface="Arial"/>
                        </a:rPr>
                        <a:t>Mac and Cheese </a:t>
                      </a:r>
                      <a:endParaRPr sz="1200" b="1" spc="-20" dirty="0">
                        <a:solidFill>
                          <a:srgbClr val="4681C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445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48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DESSERT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681C1"/>
                    </a:solidFill>
                  </a:tcPr>
                </a:tc>
                <a:tc>
                  <a:txBody>
                    <a:bodyPr/>
                    <a:lstStyle/>
                    <a:p>
                      <a:pPr marL="607060" marR="467359" indent="-132715" algn="ctr">
                        <a:lnSpc>
                          <a:spcPts val="1360"/>
                        </a:lnSpc>
                      </a:pPr>
                      <a:endParaRPr lang="en-GB" sz="1200" b="1" dirty="0">
                        <a:solidFill>
                          <a:schemeClr val="tx2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7060" marR="467359" indent="-132715" algn="ctr">
                        <a:lnSpc>
                          <a:spcPts val="1360"/>
                        </a:lnSpc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Greek Yoghurt with Winter Berry Compote</a:t>
                      </a:r>
                    </a:p>
                    <a:p>
                      <a:pPr marL="607060" marR="467359" indent="-132715" algn="ctr">
                        <a:lnSpc>
                          <a:spcPts val="1360"/>
                        </a:lnSpc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 F</a:t>
                      </a:r>
                      <a:r>
                        <a:rPr sz="1200" b="1" dirty="0" err="1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ruit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200" b="1" spc="-1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200" b="1" spc="-10" dirty="0" err="1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oghurt</a:t>
                      </a:r>
                      <a:endParaRPr lang="en-GB" sz="1200" b="1" spc="-10" dirty="0">
                        <a:solidFill>
                          <a:srgbClr val="4681C1"/>
                        </a:solidFill>
                        <a:latin typeface="Arial"/>
                        <a:cs typeface="Arial"/>
                      </a:endParaRPr>
                    </a:p>
                    <a:p>
                      <a:pPr marL="607060" marR="467359" indent="-132715" algn="ctr">
                        <a:lnSpc>
                          <a:spcPts val="1360"/>
                        </a:lnSpc>
                      </a:pPr>
                      <a:r>
                        <a:rPr lang="en-GB" sz="1200" b="1" spc="-1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Low Sugar  Jelly (V)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T w="28575" cap="flat" cmpd="sng" algn="ctr">
                      <a:solidFill>
                        <a:srgbClr val="E94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marL="607060" marR="478790" lvl="0" indent="-12128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noProof="0" dirty="0">
                        <a:solidFill>
                          <a:srgbClr val="4681C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607060" marR="478790" lvl="0" indent="-12128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 dirty="0">
                          <a:solidFill>
                            <a:srgbClr val="4681C1"/>
                          </a:solidFill>
                          <a:latin typeface="Arial"/>
                          <a:ea typeface="+mn-ea"/>
                          <a:cs typeface="Arial"/>
                        </a:rPr>
                        <a:t>Dusted Carrot and Sultana Cake </a:t>
                      </a:r>
                    </a:p>
                    <a:p>
                      <a:pPr marL="607060" marR="478790" lvl="0" indent="-12128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noProof="0" dirty="0">
                        <a:solidFill>
                          <a:srgbClr val="4681C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607060" marR="478790" lvl="0" indent="-12128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noProof="0" dirty="0">
                          <a:solidFill>
                            <a:srgbClr val="4681C1"/>
                          </a:solidFill>
                          <a:latin typeface="Arial"/>
                          <a:ea typeface="+mn-ea"/>
                          <a:cs typeface="Arial"/>
                        </a:rPr>
                        <a:t>Fruit and yoghurt</a:t>
                      </a:r>
                    </a:p>
                    <a:p>
                      <a:pPr marL="607060" marR="478790" lvl="0" indent="-12128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spc="-1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Low Sugar Jelly (V)</a:t>
                      </a:r>
                      <a:endParaRPr lang="en-GB" sz="1200" b="1" noProof="0" dirty="0">
                        <a:solidFill>
                          <a:srgbClr val="4681C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en-GB" sz="1200" b="1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T w="28575" cap="flat" cmpd="sng" algn="ctr">
                      <a:solidFill>
                        <a:srgbClr val="E94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GB" sz="1200" b="1" spc="-1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Cranberry , orange Shortbread Crumble Bar 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en-GB" sz="1200" b="1" spc="-10" dirty="0">
                        <a:solidFill>
                          <a:srgbClr val="4681C1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Fruit</a:t>
                      </a:r>
                      <a:r>
                        <a:rPr lang="en-GB"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lang="en-GB"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200" b="1" spc="-1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yoghurt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GB" sz="1200" b="1" spc="-1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Low Sugar Jelly (V)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T w="28575" cap="flat" cmpd="sng" algn="ctr">
                      <a:solidFill>
                        <a:srgbClr val="E94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lang="en-GB" sz="1200" b="1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GB" sz="1200" b="1" spc="-1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Chocolate Mousse  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Fruit</a:t>
                      </a:r>
                      <a:r>
                        <a:rPr kumimoji="0" lang="en-GB" sz="1200" b="1" i="0" u="none" strike="noStrike" kern="0" cap="none" spc="2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GB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and</a:t>
                      </a:r>
                      <a:r>
                        <a:rPr kumimoji="0" lang="en-GB" sz="1200" b="1" i="0" u="none" strike="noStrike" kern="0" cap="none" spc="2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GB" sz="1200" b="1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yoghurt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1" i="0" u="none" strike="noStrike" kern="0" cap="none" spc="-10" normalizeH="0" baseline="0" noProof="0" dirty="0">
                        <a:ln>
                          <a:noFill/>
                        </a:ln>
                        <a:solidFill>
                          <a:srgbClr val="4681C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spc="-1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Low Sugar Jelly (V</a:t>
                      </a:r>
                      <a:endParaRPr kumimoji="0" lang="en-GB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270" marB="0">
                    <a:lnT w="28575" cap="flat" cmpd="sng" algn="ctr">
                      <a:solidFill>
                        <a:srgbClr val="E94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marL="0" marR="474345" algn="ctr">
                        <a:lnSpc>
                          <a:spcPts val="1400"/>
                        </a:lnSpc>
                      </a:pPr>
                      <a:r>
                        <a:rPr lang="en-GB" sz="1200" b="1" spc="-10" dirty="0">
                          <a:solidFill>
                            <a:srgbClr val="4681C1"/>
                          </a:solidFill>
                          <a:latin typeface="Arial"/>
                          <a:ea typeface="+mn-ea"/>
                          <a:cs typeface="Arial"/>
                        </a:rPr>
                        <a:t>Apple and Raisin Strudel </a:t>
                      </a:r>
                      <a:endParaRPr sz="1200" b="1" spc="-10" dirty="0">
                        <a:solidFill>
                          <a:srgbClr val="4681C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Fruit</a:t>
                      </a:r>
                      <a:r>
                        <a:rPr kumimoji="0" lang="en-GB" sz="1200" b="1" i="0" u="none" strike="noStrike" kern="0" cap="none" spc="2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GB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and</a:t>
                      </a:r>
                      <a:r>
                        <a:rPr kumimoji="0" lang="en-GB" sz="1200" b="1" i="0" u="none" strike="noStrike" kern="0" cap="none" spc="2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GB" sz="1200" b="1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yoghurt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1" i="0" u="none" strike="noStrike" kern="0" cap="none" spc="-10" normalizeH="0" baseline="0" noProof="0" dirty="0">
                        <a:ln>
                          <a:noFill/>
                        </a:ln>
                        <a:solidFill>
                          <a:srgbClr val="4681C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spc="-1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Low Sugar Jelly (V</a:t>
                      </a:r>
                      <a:endParaRPr kumimoji="0" lang="en-GB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905" marB="0">
                    <a:lnT w="28575" cap="flat" cmpd="sng" algn="ctr">
                      <a:solidFill>
                        <a:srgbClr val="E94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9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SALAD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BAR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65100" marB="0"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4681C1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Rainbow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Slaw,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Cucumber,</a:t>
                      </a:r>
                      <a:r>
                        <a:rPr sz="1200" b="1" spc="-5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Tomato,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Grated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Carrot,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Sweetcorn,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Grated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Cheese,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Eggs , Tuna ,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Mixed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Leaves</a:t>
                      </a:r>
                      <a:r>
                        <a:rPr sz="1200" b="1" spc="25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Chef’s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Daily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Salads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T w="28575">
                      <a:solidFill>
                        <a:srgbClr val="E94A81"/>
                      </a:solidFill>
                      <a:prstDash val="solid"/>
                    </a:lnT>
                    <a:solidFill>
                      <a:srgbClr val="FAF1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5763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text and a cartoon character&#10;&#10;Description automatically generated with medium confidence">
            <a:extLst>
              <a:ext uri="{FF2B5EF4-FFF2-40B4-BE49-F238E27FC236}">
                <a16:creationId xmlns:a16="http://schemas.microsoft.com/office/drawing/2014/main" id="{47269582-099F-36B0-8C33-39769F30B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6350"/>
            <a:ext cx="15113000" cy="10680700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8830E4E-D277-3812-92BC-754ACA3F2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218801"/>
              </p:ext>
            </p:extLst>
          </p:nvPr>
        </p:nvGraphicFramePr>
        <p:xfrm>
          <a:off x="400050" y="1841500"/>
          <a:ext cx="13803030" cy="86912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1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8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8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8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18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18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75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 3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19/01/2026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09/02/2026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09/03/2025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30/03/2026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750" b="1" spc="-10" dirty="0">
                          <a:solidFill>
                            <a:srgbClr val="0B3B5E"/>
                          </a:solidFill>
                          <a:latin typeface="Arial"/>
                          <a:ea typeface="+mn-ea"/>
                          <a:cs typeface="Arial"/>
                        </a:rPr>
                        <a:t>MON</a:t>
                      </a:r>
                      <a:r>
                        <a:rPr sz="1750" b="1" spc="-10" dirty="0">
                          <a:solidFill>
                            <a:srgbClr val="0B3B5E"/>
                          </a:solidFill>
                          <a:latin typeface="Arial"/>
                          <a:cs typeface="Arial"/>
                        </a:rPr>
                        <a:t>DAY</a:t>
                      </a:r>
                      <a:endParaRPr sz="1750" dirty="0">
                        <a:latin typeface="Arial"/>
                        <a:cs typeface="Arial"/>
                      </a:endParaRPr>
                    </a:p>
                  </a:txBody>
                  <a:tcPr marL="0" marR="0" marT="143510" marB="0">
                    <a:lnR w="28575">
                      <a:solidFill>
                        <a:srgbClr val="F7EEE5"/>
                      </a:solidFill>
                      <a:prstDash val="solid"/>
                    </a:lnR>
                    <a:solidFill>
                      <a:srgbClr val="F4CD3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750" b="1" spc="-10" dirty="0">
                          <a:solidFill>
                            <a:srgbClr val="0B3B5E"/>
                          </a:solidFill>
                          <a:latin typeface="Arial"/>
                          <a:cs typeface="Arial"/>
                        </a:rPr>
                        <a:t>TUESDAY</a:t>
                      </a:r>
                      <a:endParaRPr sz="1750" dirty="0">
                        <a:latin typeface="Arial"/>
                        <a:cs typeface="Arial"/>
                      </a:endParaRPr>
                    </a:p>
                  </a:txBody>
                  <a:tcPr marL="0" marR="0" marT="143510" marB="0">
                    <a:lnL w="28575">
                      <a:solidFill>
                        <a:srgbClr val="F7EEE5"/>
                      </a:solidFill>
                      <a:prstDash val="solid"/>
                    </a:lnL>
                    <a:lnR w="28575">
                      <a:solidFill>
                        <a:srgbClr val="F7EEE5"/>
                      </a:solidFill>
                      <a:prstDash val="solid"/>
                    </a:lnR>
                    <a:solidFill>
                      <a:srgbClr val="F4CD3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750" b="1" spc="-10" dirty="0">
                          <a:solidFill>
                            <a:srgbClr val="0B3B5E"/>
                          </a:solidFill>
                          <a:latin typeface="Arial"/>
                          <a:cs typeface="Arial"/>
                        </a:rPr>
                        <a:t>WEDNESDAY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43510" marB="0">
                    <a:lnL w="28575">
                      <a:solidFill>
                        <a:srgbClr val="F7EEE5"/>
                      </a:solidFill>
                      <a:prstDash val="solid"/>
                    </a:lnL>
                    <a:lnR w="28575">
                      <a:solidFill>
                        <a:srgbClr val="F7EEE5"/>
                      </a:solidFill>
                      <a:prstDash val="solid"/>
                    </a:lnR>
                    <a:solidFill>
                      <a:srgbClr val="F4CD3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750" b="1" spc="-10" dirty="0">
                          <a:solidFill>
                            <a:srgbClr val="0B3B5E"/>
                          </a:solidFill>
                          <a:latin typeface="Arial"/>
                          <a:cs typeface="Arial"/>
                        </a:rPr>
                        <a:t>THURSDAY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43510" marB="0">
                    <a:lnL w="28575">
                      <a:solidFill>
                        <a:srgbClr val="F7EEE5"/>
                      </a:solidFill>
                      <a:prstDash val="solid"/>
                    </a:lnL>
                    <a:lnR w="28575">
                      <a:solidFill>
                        <a:srgbClr val="F7EEE5"/>
                      </a:solidFill>
                      <a:prstDash val="solid"/>
                    </a:lnR>
                    <a:solidFill>
                      <a:srgbClr val="F4CD3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750" b="1" spc="-10" dirty="0">
                          <a:solidFill>
                            <a:srgbClr val="0B3B5E"/>
                          </a:solidFill>
                          <a:latin typeface="Arial"/>
                          <a:cs typeface="Arial"/>
                        </a:rPr>
                        <a:t>FRIDAY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43510" marB="0">
                    <a:lnL w="28575">
                      <a:solidFill>
                        <a:srgbClr val="F7EEE5"/>
                      </a:solidFill>
                      <a:prstDash val="solid"/>
                    </a:lnL>
                    <a:solidFill>
                      <a:srgbClr val="F4C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46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5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SOUP</a:t>
                      </a:r>
                      <a:endParaRPr sz="1550" dirty="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681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marL="814705" marR="232410" indent="-574675" algn="ctr">
                        <a:lnSpc>
                          <a:spcPts val="1360"/>
                        </a:lnSpc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Chef’s Daily </a:t>
                      </a:r>
                      <a:r>
                        <a:rPr lang="en-GB" sz="1200" b="1" spc="-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spc="-20" dirty="0" err="1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ou</a:t>
                      </a:r>
                      <a:r>
                        <a:rPr lang="en-GB" sz="1200" b="1" spc="-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p</a:t>
                      </a:r>
                    </a:p>
                    <a:p>
                      <a:pPr marL="814705" marR="232410" lvl="0" indent="-57467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spc="-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Homemade Breads and Croutons</a:t>
                      </a:r>
                      <a:endParaRPr lang="en-GB" sz="1200" b="1" dirty="0">
                        <a:latin typeface="Arial"/>
                        <a:cs typeface="Arial"/>
                      </a:endParaRPr>
                    </a:p>
                    <a:p>
                      <a:pPr marL="814705" marR="232410" indent="-574675" algn="ctr">
                        <a:lnSpc>
                          <a:spcPts val="1360"/>
                        </a:lnSpc>
                      </a:pP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B w="28575" cap="flat" cmpd="sng" algn="ctr">
                      <a:solidFill>
                        <a:srgbClr val="E94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marL="814705" marR="232410" lvl="0" indent="-57467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Chef’s Daily </a:t>
                      </a:r>
                      <a:r>
                        <a:rPr kumimoji="0" lang="en-GB" sz="1200" b="1" i="0" u="none" strike="noStrike" kern="0" cap="none" spc="-2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Soup</a:t>
                      </a:r>
                    </a:p>
                    <a:p>
                      <a:pPr marL="814705" marR="232410" lvl="0" indent="-57467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spc="-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Homemade Breads and Croutons</a:t>
                      </a:r>
                      <a:endParaRPr lang="en-GB" sz="1200" b="1" dirty="0">
                        <a:latin typeface="Arial"/>
                        <a:cs typeface="Arial"/>
                      </a:endParaRPr>
                    </a:p>
                    <a:p>
                      <a:pPr marL="814705" marR="232410" lvl="0" indent="-57467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B w="28575" cap="flat" cmpd="sng" algn="ctr">
                      <a:solidFill>
                        <a:srgbClr val="E94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marL="814705" marR="232410" lvl="0" indent="-57467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Chef’s Daily Soup </a:t>
                      </a:r>
                    </a:p>
                    <a:p>
                      <a:pPr marL="814705" marR="232410" lvl="0" indent="-57467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spc="-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Homemade Breads and Croutons</a:t>
                      </a:r>
                      <a:endParaRPr lang="en-GB" sz="1200" b="1" dirty="0">
                        <a:latin typeface="Arial"/>
                        <a:cs typeface="Arial"/>
                      </a:endParaRPr>
                    </a:p>
                    <a:p>
                      <a:pPr marL="814705" marR="232410" lvl="0" indent="-57467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B w="28575" cap="flat" cmpd="sng" algn="ctr">
                      <a:solidFill>
                        <a:srgbClr val="E94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marL="814705" marR="232410" lvl="0" indent="-57467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Chef’s Daily </a:t>
                      </a:r>
                      <a:r>
                        <a:rPr kumimoji="0" lang="en-GB" sz="1200" b="1" i="0" u="none" strike="noStrike" kern="0" cap="none" spc="-2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Soup</a:t>
                      </a:r>
                    </a:p>
                    <a:p>
                      <a:pPr marL="814705" marR="232410" lvl="0" indent="-57467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spc="-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Homemade Breads and Croutons</a:t>
                      </a:r>
                      <a:endParaRPr lang="en-GB" sz="1200" b="1" dirty="0">
                        <a:latin typeface="Arial"/>
                        <a:cs typeface="Arial"/>
                      </a:endParaRPr>
                    </a:p>
                    <a:p>
                      <a:pPr marL="814705" marR="232410" lvl="0" indent="-57467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marL="814705" marR="232410" lvl="0" indent="-57467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Chef’s Daily </a:t>
                      </a:r>
                      <a:r>
                        <a:rPr kumimoji="0" lang="en-GB" sz="1200" b="1" i="0" u="none" strike="noStrike" kern="0" cap="none" spc="-20" normalizeH="0" baseline="0" noProof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Soup</a:t>
                      </a:r>
                    </a:p>
                    <a:p>
                      <a:pPr marL="814705" marR="232410" lvl="0" indent="-57467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spc="-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Homemade Breads and Croutons</a:t>
                      </a:r>
                      <a:endParaRPr lang="en-GB" sz="1200" b="1" dirty="0">
                        <a:latin typeface="Arial"/>
                        <a:cs typeface="Arial"/>
                      </a:endParaRPr>
                    </a:p>
                    <a:p>
                      <a:pPr marL="814705" marR="232410" lvl="0" indent="-57467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9771">
                <a:tc>
                  <a:txBody>
                    <a:bodyPr/>
                    <a:lstStyle/>
                    <a:p>
                      <a:pPr marL="548005" marR="220979" indent="-319405">
                        <a:lnSpc>
                          <a:spcPct val="100699"/>
                        </a:lnSpc>
                        <a:spcBef>
                          <a:spcPts val="835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HOME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FROM HOME</a:t>
                      </a:r>
                      <a:endParaRPr sz="1550" dirty="0">
                        <a:latin typeface="Arial"/>
                        <a:cs typeface="Arial"/>
                      </a:endParaRPr>
                    </a:p>
                  </a:txBody>
                  <a:tcPr marL="0" marR="0" marT="10604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681C1"/>
                    </a:solidFill>
                  </a:tcPr>
                </a:tc>
                <a:tc>
                  <a:txBody>
                    <a:bodyPr/>
                    <a:lstStyle/>
                    <a:p>
                      <a:pPr marL="697865" marR="180975" lvl="0" indent="-50990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10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4681C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697865" marR="180975" lvl="0" indent="-50990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10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Chicken Meatballs with Butter Beans in a Tomato Sauce</a:t>
                      </a:r>
                      <a:endParaRPr kumimoji="0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4681C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marL="697865" marR="180975" lvl="0" indent="-50990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10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697865" marR="180975" lvl="0" indent="-50990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10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Korean Pork </a:t>
                      </a:r>
                    </a:p>
                    <a:p>
                      <a:pPr marL="697865" marR="180975" lvl="0" indent="-50990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10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Bulgogi with Peppers </a:t>
                      </a:r>
                    </a:p>
                  </a:txBody>
                  <a:tcPr marL="0" marR="0" marT="635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marL="697865" marR="180975" lvl="0" indent="-50990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10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4681C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697865" marR="180975" lvl="0" indent="-50990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10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Meat Free Lasagne </a:t>
                      </a:r>
                    </a:p>
                  </a:txBody>
                  <a:tcPr marL="0" marR="0" marT="0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marL="853440" marR="267335" indent="-578485" algn="ctr">
                        <a:lnSpc>
                          <a:spcPts val="1360"/>
                        </a:lnSpc>
                        <a:spcBef>
                          <a:spcPts val="5"/>
                        </a:spcBef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  Rosemary  Roasted Chicken  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marL="633095" marR="172720" indent="-453390" algn="ctr">
                        <a:lnSpc>
                          <a:spcPts val="1360"/>
                        </a:lnSpc>
                        <a:spcBef>
                          <a:spcPts val="5"/>
                        </a:spcBef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Fish Fingers </a:t>
                      </a:r>
                    </a:p>
                  </a:txBody>
                  <a:tcPr marL="0" marR="0" marT="635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6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5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MEAT</a:t>
                      </a:r>
                      <a:r>
                        <a:rPr sz="155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FREE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7843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681C1"/>
                    </a:solidFill>
                  </a:tcPr>
                </a:tc>
                <a:tc>
                  <a:txBody>
                    <a:bodyPr/>
                    <a:lstStyle/>
                    <a:p>
                      <a:pPr marL="697865" marR="180975" lvl="0" indent="-50990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10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Spanish Tortilla</a:t>
                      </a:r>
                      <a:endParaRPr kumimoji="0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4681C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35255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marL="788670" marR="172720" lvl="0" indent="-609600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10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Tofu Bibimbap and Courgettes </a:t>
                      </a:r>
                    </a:p>
                  </a:txBody>
                  <a:tcPr marL="0" marR="0" marT="135255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marL="697865" marR="180975" lvl="0" indent="-50990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10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Cannelloni with </a:t>
                      </a:r>
                    </a:p>
                    <a:p>
                      <a:pPr marL="697865" marR="180975" lvl="0" indent="-50990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10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rgbClr val="4681C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Spinach and Ricotta </a:t>
                      </a:r>
                      <a:endParaRPr kumimoji="0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4681C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35255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Roasted Squash with Stuffed Mixed grains and Feta 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marL="460375" marR="418465" indent="-34925" algn="ctr">
                        <a:lnSpc>
                          <a:spcPts val="1360"/>
                        </a:lnSpc>
                        <a:spcBef>
                          <a:spcPts val="1065"/>
                        </a:spcBef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Aubergine Parmigiana 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04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155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SIDE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681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1200" b="1" dirty="0">
                        <a:solidFill>
                          <a:srgbClr val="4681C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ea typeface="+mn-ea"/>
                          <a:cs typeface="Arial"/>
                        </a:rPr>
                        <a:t>Patatas Bravas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ea typeface="+mn-ea"/>
                          <a:cs typeface="Arial"/>
                        </a:rPr>
                        <a:t>Broccoli &amp; Peppers</a:t>
                      </a:r>
                    </a:p>
                  </a:txBody>
                  <a:tcPr marL="0" marR="0" marT="0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en-GB" sz="1200" b="1" noProof="0" dirty="0">
                          <a:solidFill>
                            <a:srgbClr val="4681C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ea typeface="+mn-ea"/>
                          <a:cs typeface="Arial"/>
                        </a:rPr>
                        <a:t>Noodles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ea typeface="+mn-ea"/>
                          <a:cs typeface="Arial"/>
                        </a:rPr>
                        <a:t>Asian greens and edamame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ea typeface="+mn-ea"/>
                          <a:cs typeface="Arial"/>
                        </a:rPr>
                        <a:t>Kimchi </a:t>
                      </a:r>
                      <a:endParaRPr sz="1200" b="1" dirty="0">
                        <a:solidFill>
                          <a:srgbClr val="4681C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2540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1200" b="1" dirty="0">
                        <a:solidFill>
                          <a:srgbClr val="4681C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ea typeface="+mn-ea"/>
                          <a:cs typeface="Arial"/>
                        </a:rPr>
                        <a:t>Rocket and parmesan Salad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ea typeface="+mn-ea"/>
                          <a:cs typeface="Arial"/>
                        </a:rPr>
                        <a:t>Roasted Carrots and Peas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ea typeface="+mn-ea"/>
                          <a:cs typeface="Arial"/>
                        </a:rPr>
                        <a:t>Garlic Bread   </a:t>
                      </a:r>
                    </a:p>
                  </a:txBody>
                  <a:tcPr marL="0" marR="0" marT="0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marL="188595" marR="180975" algn="ctr">
                        <a:lnSpc>
                          <a:spcPts val="1360"/>
                        </a:lnSpc>
                        <a:spcBef>
                          <a:spcPts val="1065"/>
                        </a:spcBef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ea typeface="+mn-ea"/>
                          <a:cs typeface="Arial"/>
                        </a:rPr>
                        <a:t>Roasted Potatoes           Roasted Carrot and Parsnip</a:t>
                      </a:r>
                    </a:p>
                    <a:p>
                      <a:pPr marL="188595" marR="180975" algn="ctr">
                        <a:lnSpc>
                          <a:spcPts val="1360"/>
                        </a:lnSpc>
                        <a:spcBef>
                          <a:spcPts val="1065"/>
                        </a:spcBef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ea typeface="+mn-ea"/>
                          <a:cs typeface="Arial"/>
                        </a:rPr>
                        <a:t>Cauliflower Cheese     Yorkshire Pudding       Gravy</a:t>
                      </a:r>
                      <a:endParaRPr sz="1200" b="1" dirty="0">
                        <a:solidFill>
                          <a:srgbClr val="4681C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35255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marL="680720" marR="262890" indent="-410845" algn="ctr">
                        <a:lnSpc>
                          <a:spcPts val="1360"/>
                        </a:lnSpc>
                        <a:spcBef>
                          <a:spcPts val="930"/>
                        </a:spcBef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        </a:t>
                      </a: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Chips</a:t>
                      </a: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                                  Green </a:t>
                      </a:r>
                      <a:r>
                        <a:rPr lang="en-GB" sz="1200" b="1" spc="25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200" b="1" dirty="0" err="1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eas</a:t>
                      </a:r>
                      <a:r>
                        <a:rPr sz="1200" b="1" spc="3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200" b="1" spc="3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             Baked </a:t>
                      </a:r>
                      <a:r>
                        <a:rPr lang="en-GB" sz="1200" b="1" spc="-1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Beans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47313">
                <a:tc>
                  <a:txBody>
                    <a:bodyPr/>
                    <a:lstStyle/>
                    <a:p>
                      <a:pPr marL="355600" marR="347980" algn="ctr">
                        <a:lnSpc>
                          <a:spcPct val="100699"/>
                        </a:lnSpc>
                        <a:spcBef>
                          <a:spcPts val="835"/>
                        </a:spcBef>
                      </a:pPr>
                      <a:r>
                        <a:rPr sz="15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KING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EDWARD COUNTER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06045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681C1"/>
                    </a:solidFill>
                  </a:tcPr>
                </a:tc>
                <a:tc>
                  <a:txBody>
                    <a:bodyPr/>
                    <a:lstStyle/>
                    <a:p>
                      <a:pPr marL="170815" marR="163195" indent="-635" algn="ctr">
                        <a:lnSpc>
                          <a:spcPts val="1360"/>
                        </a:lnSpc>
                      </a:pPr>
                      <a:endParaRPr lang="en-GB" sz="1200" b="1" dirty="0">
                        <a:solidFill>
                          <a:srgbClr val="4681C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70815" marR="163195" indent="-635" algn="ctr">
                        <a:lnSpc>
                          <a:spcPts val="1360"/>
                        </a:lnSpc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ea typeface="+mn-ea"/>
                          <a:cs typeface="Arial"/>
                        </a:rPr>
                        <a:t>Baked Jaket Potato with BBQ Beef</a:t>
                      </a:r>
                    </a:p>
                    <a:p>
                      <a:pPr marL="170815" marR="163195" indent="-635" algn="ctr">
                        <a:lnSpc>
                          <a:spcPts val="1360"/>
                        </a:lnSpc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ea typeface="+mn-ea"/>
                          <a:cs typeface="Arial"/>
                        </a:rPr>
                        <a:t>***</a:t>
                      </a:r>
                    </a:p>
                    <a:p>
                      <a:pPr marL="170815" marR="163195" indent="-635" algn="ctr">
                        <a:lnSpc>
                          <a:spcPts val="1360"/>
                        </a:lnSpc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ea typeface="+mn-ea"/>
                          <a:cs typeface="Arial"/>
                        </a:rPr>
                        <a:t>50/50 </a:t>
                      </a:r>
                      <a:r>
                        <a:rPr lang="en-GB" sz="1200" b="1">
                          <a:solidFill>
                            <a:srgbClr val="4681C1"/>
                          </a:solidFill>
                          <a:latin typeface="Arial"/>
                          <a:ea typeface="+mn-ea"/>
                          <a:cs typeface="Arial"/>
                        </a:rPr>
                        <a:t>Arrabiatta</a:t>
                      </a: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</a:p>
                  </a:txBody>
                  <a:tcPr marL="0" marR="0" marT="4445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marL="170815" marR="163195" indent="-635" algn="ctr">
                        <a:lnSpc>
                          <a:spcPts val="1360"/>
                        </a:lnSpc>
                      </a:pP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Baked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sz="1200" b="1" dirty="0" err="1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acket</a:t>
                      </a:r>
                      <a:r>
                        <a:rPr sz="1200" b="1" spc="25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200" b="1" spc="25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200" b="1" dirty="0" err="1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otato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lang="en-GB" sz="1200" b="1" spc="-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marL="170815" marR="163195" indent="-635" algn="ctr">
                        <a:lnSpc>
                          <a:spcPts val="1360"/>
                        </a:lnSpc>
                      </a:pPr>
                      <a:r>
                        <a:rPr lang="en-GB" sz="1200" b="1" spc="-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****</a:t>
                      </a: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ea typeface="+mn-ea"/>
                          <a:cs typeface="Arial"/>
                        </a:rPr>
                        <a:t>Kung Pao </a:t>
                      </a:r>
                    </a:p>
                    <a:p>
                      <a:pPr marL="170815" marR="163195" indent="-635" algn="ctr">
                        <a:lnSpc>
                          <a:spcPts val="1360"/>
                        </a:lnSpc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ea typeface="+mn-ea"/>
                          <a:cs typeface="Arial"/>
                        </a:rPr>
                        <a:t>Chicken </a:t>
                      </a:r>
                    </a:p>
                    <a:p>
                      <a:pPr marL="170815" marR="163195" indent="-635" algn="ctr">
                        <a:lnSpc>
                          <a:spcPts val="1360"/>
                        </a:lnSpc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ea typeface="+mn-ea"/>
                          <a:cs typeface="Arial"/>
                        </a:rPr>
                        <a:t>***</a:t>
                      </a:r>
                    </a:p>
                    <a:p>
                      <a:pPr marL="170815" marR="163195" indent="-635" algn="ctr">
                        <a:lnSpc>
                          <a:spcPts val="1360"/>
                        </a:lnSpc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ea typeface="+mn-ea"/>
                          <a:cs typeface="Arial"/>
                        </a:rPr>
                        <a:t>Butternut Pasta</a:t>
                      </a:r>
                    </a:p>
                    <a:p>
                      <a:pPr marL="170815" marR="163195" indent="-635" algn="ctr">
                        <a:lnSpc>
                          <a:spcPts val="1360"/>
                        </a:lnSpc>
                      </a:pPr>
                      <a:endParaRPr lang="en-GB" sz="1200" b="1" spc="-20" dirty="0">
                        <a:solidFill>
                          <a:srgbClr val="4681C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T w="28575" cap="flat" cmpd="sng" algn="ctr">
                      <a:solidFill>
                        <a:srgbClr val="E94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marL="170815" marR="163195" indent="-635" algn="ctr">
                        <a:lnSpc>
                          <a:spcPts val="1360"/>
                        </a:lnSpc>
                      </a:pPr>
                      <a:endParaRPr lang="en-GB" sz="1200" b="1" dirty="0">
                        <a:solidFill>
                          <a:srgbClr val="4681C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70815" marR="163195" indent="-635" algn="ctr">
                        <a:lnSpc>
                          <a:spcPts val="1360"/>
                        </a:lnSpc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ea typeface="+mn-ea"/>
                          <a:cs typeface="Arial"/>
                        </a:rPr>
                        <a:t>Baked Jaket Potato with  Karalan lentil and chickpeas Curry </a:t>
                      </a:r>
                    </a:p>
                    <a:p>
                      <a:pPr marL="170815" marR="163195" indent="-635" algn="ctr">
                        <a:lnSpc>
                          <a:spcPts val="1360"/>
                        </a:lnSpc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ea typeface="+mn-ea"/>
                          <a:cs typeface="Arial"/>
                        </a:rPr>
                        <a:t>***</a:t>
                      </a:r>
                    </a:p>
                    <a:p>
                      <a:pPr marL="170815" marR="163195" indent="-635" algn="ctr">
                        <a:lnSpc>
                          <a:spcPts val="1360"/>
                        </a:lnSpc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ea typeface="+mn-ea"/>
                          <a:cs typeface="Arial"/>
                        </a:rPr>
                        <a:t>50/50 Pesto Pasta</a:t>
                      </a:r>
                      <a:endParaRPr sz="1200" b="1" dirty="0">
                        <a:solidFill>
                          <a:srgbClr val="4681C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445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marL="170815" marR="163195" lvl="0" indent="-635" algn="ctr" defTabSz="914400" eaLnBrk="1" fontAlgn="auto" latinLnBrk="0" hangingPunct="1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Baked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sz="1200" b="1" dirty="0" err="1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acket</a:t>
                      </a:r>
                      <a:r>
                        <a:rPr sz="1200" b="1" spc="25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200" b="1" spc="25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200" b="1" dirty="0" err="1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otato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lang="en-GB" sz="1200" b="1" spc="-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rgbClr val="4681C1"/>
                          </a:solidFill>
                          <a:latin typeface="Arial"/>
                          <a:ea typeface="+mn-ea"/>
                          <a:cs typeface="Arial"/>
                        </a:rPr>
                        <a:t>Fejolada</a:t>
                      </a: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ea typeface="+mn-ea"/>
                          <a:cs typeface="Arial"/>
                        </a:rPr>
                        <a:t> Black Beans &amp; Pork Stew</a:t>
                      </a:r>
                      <a:endParaRPr lang="en-GB" sz="1200" b="1" spc="-20" dirty="0">
                        <a:solidFill>
                          <a:srgbClr val="4681C1"/>
                        </a:solidFill>
                        <a:latin typeface="Arial"/>
                        <a:cs typeface="Arial"/>
                      </a:endParaRPr>
                    </a:p>
                    <a:p>
                      <a:pPr marL="170815" marR="163195" indent="-635" algn="ctr">
                        <a:lnSpc>
                          <a:spcPts val="1360"/>
                        </a:lnSpc>
                      </a:pPr>
                      <a:r>
                        <a:rPr lang="en-GB" sz="1200" b="1" spc="-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****</a:t>
                      </a:r>
                    </a:p>
                    <a:p>
                      <a:pPr marL="170815" marR="163195" indent="-635" algn="ctr">
                        <a:lnSpc>
                          <a:spcPts val="1360"/>
                        </a:lnSpc>
                      </a:pPr>
                      <a:r>
                        <a:rPr lang="en-GB" sz="1200" b="1" spc="-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50/50 Tomato Pasta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marL="170815" marR="163195" indent="-635" algn="ctr">
                        <a:lnSpc>
                          <a:spcPts val="1360"/>
                        </a:lnSpc>
                      </a:pP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Baked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sz="1200" b="1" dirty="0" err="1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acket</a:t>
                      </a:r>
                      <a:r>
                        <a:rPr sz="1200" b="1" spc="25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potato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lang="en-GB" sz="1200" b="1" spc="-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Thai Massaman Chicken  Curry </a:t>
                      </a:r>
                      <a:endParaRPr lang="en-GB" sz="1200" b="1" dirty="0">
                        <a:solidFill>
                          <a:srgbClr val="4681C1"/>
                        </a:solidFill>
                        <a:latin typeface="Arial"/>
                        <a:cs typeface="Arial"/>
                      </a:endParaRPr>
                    </a:p>
                    <a:p>
                      <a:pPr marL="170815" marR="163195" indent="-635" algn="ctr">
                        <a:lnSpc>
                          <a:spcPts val="1360"/>
                        </a:lnSpc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****</a:t>
                      </a:r>
                    </a:p>
                    <a:p>
                      <a:pPr marL="170815" marR="163195" indent="-635" algn="ctr">
                        <a:lnSpc>
                          <a:spcPts val="1360"/>
                        </a:lnSpc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Mac and cheese 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T w="28575">
                      <a:solidFill>
                        <a:srgbClr val="E94A81"/>
                      </a:solidFill>
                      <a:prstDash val="soli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15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DESSERT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681C1"/>
                    </a:solidFill>
                  </a:tcPr>
                </a:tc>
                <a:tc>
                  <a:txBody>
                    <a:bodyPr/>
                    <a:lstStyle/>
                    <a:p>
                      <a:pPr marL="607060" marR="478790" indent="-121285" algn="ctr">
                        <a:lnSpc>
                          <a:spcPts val="1360"/>
                        </a:lnSpc>
                      </a:pPr>
                      <a:endParaRPr lang="en-GB" sz="1200" b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marL="607060" marR="478790" indent="-121285" algn="ctr">
                        <a:lnSpc>
                          <a:spcPts val="1360"/>
                        </a:lnSpc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ea typeface="+mn-ea"/>
                          <a:cs typeface="Arial"/>
                        </a:rPr>
                        <a:t>Low sugar Orange Polenta  Cake </a:t>
                      </a:r>
                    </a:p>
                    <a:p>
                      <a:pPr marL="607060" marR="478790" indent="-121285" algn="ctr">
                        <a:lnSpc>
                          <a:spcPts val="1360"/>
                        </a:lnSpc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Fruit</a:t>
                      </a:r>
                      <a:r>
                        <a:rPr lang="en-GB"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lang="en-GB"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200" b="1" spc="-1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yoghurt</a:t>
                      </a:r>
                    </a:p>
                    <a:p>
                      <a:pPr marL="607060" marR="478790" indent="-121285" algn="ctr">
                        <a:lnSpc>
                          <a:spcPts val="1360"/>
                        </a:lnSpc>
                      </a:pPr>
                      <a:r>
                        <a:rPr lang="en-GB" sz="1200" b="1" spc="-1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Low Sugar Jelly (V)</a:t>
                      </a:r>
                      <a:endParaRPr lang="en-GB" sz="1200" b="1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rgbClr val="E94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marL="607060" marR="478790" indent="-121285" algn="ctr">
                        <a:lnSpc>
                          <a:spcPts val="1360"/>
                        </a:lnSpc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Passion Fruit  and Mango Fool </a:t>
                      </a:r>
                    </a:p>
                    <a:p>
                      <a:pPr marL="607060" marR="478790" indent="-121285" algn="ctr">
                        <a:lnSpc>
                          <a:spcPts val="1360"/>
                        </a:lnSpc>
                      </a:pP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Fruit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yoghurt</a:t>
                      </a:r>
                      <a:endParaRPr lang="en-GB" sz="1200" b="1" spc="-10" dirty="0">
                        <a:solidFill>
                          <a:srgbClr val="4681C1"/>
                        </a:solidFill>
                        <a:latin typeface="Arial"/>
                        <a:cs typeface="Arial"/>
                      </a:endParaRPr>
                    </a:p>
                    <a:p>
                      <a:pPr marL="607060" marR="478790" indent="-121285" algn="ctr">
                        <a:lnSpc>
                          <a:spcPts val="1360"/>
                        </a:lnSpc>
                      </a:pPr>
                      <a:r>
                        <a:rPr lang="en-GB" sz="1200" b="1" spc="-1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Low Sugar Jelly (V)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T w="28575" cap="flat" cmpd="sng" algn="ctr">
                      <a:solidFill>
                        <a:srgbClr val="E94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lang="en-GB" sz="1200" b="1" spc="-10" dirty="0">
                        <a:solidFill>
                          <a:srgbClr val="4681C1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en-GB" sz="1200" b="1" spc="-1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No sugar Gingerbread and Date  Flapjack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Fruit</a:t>
                      </a:r>
                      <a:r>
                        <a:rPr lang="en-GB"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lang="en-GB"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200" b="1" spc="-1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yoghurt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GB" sz="1200" b="1" spc="-1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Low Sugar Jelly (V)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T w="28575" cap="flat" cmpd="sng" algn="ctr">
                      <a:solidFill>
                        <a:srgbClr val="E94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ea typeface="+mn-ea"/>
                          <a:cs typeface="Arial"/>
                        </a:rPr>
                        <a:t>Tropical Fruit Salad 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endParaRPr lang="en-GB" sz="1200" b="1" dirty="0">
                        <a:solidFill>
                          <a:srgbClr val="4681C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Yog</a:t>
                      </a: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hu</a:t>
                      </a: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rt</a:t>
                      </a:r>
                      <a:r>
                        <a:rPr lang="en-GB" sz="1200" b="1" spc="-5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200" b="1" spc="-5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200" b="1" spc="-1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fruit</a:t>
                      </a:r>
                      <a:endParaRPr lang="en-GB" sz="1200" b="1" spc="-10" dirty="0">
                        <a:solidFill>
                          <a:srgbClr val="4681C1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GB" sz="1200" b="1" spc="-1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Low Sugar Jelly (V)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T w="28575" cap="flat" cmpd="sng" algn="ctr">
                      <a:solidFill>
                        <a:srgbClr val="E94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marL="481965" marR="474345" algn="ctr">
                        <a:lnSpc>
                          <a:spcPts val="1360"/>
                        </a:lnSpc>
                      </a:pPr>
                      <a:r>
                        <a:rPr lang="en-GB"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GF Chocolate and Beetroot Brownie 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325"/>
                        </a:lnSpc>
                      </a:pP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Yoghurt</a:t>
                      </a:r>
                      <a:r>
                        <a:rPr sz="1200" b="1" spc="-5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200" b="1" spc="-5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sz="1200" b="1" spc="-1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fruit</a:t>
                      </a:r>
                      <a:endParaRPr lang="en-GB" sz="1200" b="1" spc="-10" dirty="0">
                        <a:solidFill>
                          <a:srgbClr val="4681C1"/>
                        </a:solidFill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325"/>
                        </a:lnSpc>
                      </a:pPr>
                      <a:r>
                        <a:rPr lang="en-GB" sz="1200" b="1" spc="-1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Low Sugar Jelly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T w="28575" cap="flat" cmpd="sng" algn="ctr">
                      <a:solidFill>
                        <a:srgbClr val="E94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E94A81"/>
                      </a:solidFill>
                      <a:prstDash val="solid"/>
                    </a:lnB>
                    <a:solidFill>
                      <a:srgbClr val="FA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10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SALAD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BAR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65100" marB="0"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4681C1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Rainbow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Slaw,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Cucumber,</a:t>
                      </a:r>
                      <a:r>
                        <a:rPr sz="1200" b="1" spc="-5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Tomato,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Grated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Carrot,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Sweetcorn,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Grated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Cheese,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Eggs, Tuna Mayo ,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Mixed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Leaves</a:t>
                      </a:r>
                      <a:r>
                        <a:rPr sz="1200" b="1" spc="25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Chef’s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Daily</a:t>
                      </a:r>
                      <a:r>
                        <a:rPr sz="1200" b="1" spc="2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4681C1"/>
                          </a:solidFill>
                          <a:latin typeface="Arial"/>
                          <a:cs typeface="Arial"/>
                        </a:rPr>
                        <a:t>Salads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T w="28575" cap="flat" cmpd="sng" algn="ctr">
                      <a:solidFill>
                        <a:srgbClr val="E94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AF1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742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943b939-970f-45ec-95c1-6c84a6f109d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A5CD1A200F9846898D3CD283FF4448" ma:contentTypeVersion="18" ma:contentTypeDescription="Create a new document." ma:contentTypeScope="" ma:versionID="5249378d929934bc7c5ab17c3052c02d">
  <xsd:schema xmlns:xsd="http://www.w3.org/2001/XMLSchema" xmlns:xs="http://www.w3.org/2001/XMLSchema" xmlns:p="http://schemas.microsoft.com/office/2006/metadata/properties" xmlns:ns3="5943b939-970f-45ec-95c1-6c84a6f109d3" xmlns:ns4="455f64e8-fcca-4393-9fd2-6af0efa193d2" targetNamespace="http://schemas.microsoft.com/office/2006/metadata/properties" ma:root="true" ma:fieldsID="8f277f2128f4b89f8fb03cde509e10a0" ns3:_="" ns4:_="">
    <xsd:import namespace="5943b939-970f-45ec-95c1-6c84a6f109d3"/>
    <xsd:import namespace="455f64e8-fcca-4393-9fd2-6af0efa193d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43b939-970f-45ec-95c1-6c84a6f109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f64e8-fcca-4393-9fd2-6af0efa193d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678113-FFEF-4DEF-8AC9-95DDD5AF654E}">
  <ds:schemaRefs>
    <ds:schemaRef ds:uri="http://schemas.microsoft.com/office/infopath/2007/PartnerControls"/>
    <ds:schemaRef ds:uri="http://www.w3.org/XML/1998/namespace"/>
    <ds:schemaRef ds:uri="455f64e8-fcca-4393-9fd2-6af0efa193d2"/>
    <ds:schemaRef ds:uri="http://purl.org/dc/dcmitype/"/>
    <ds:schemaRef ds:uri="http://schemas.microsoft.com/office/2006/documentManagement/types"/>
    <ds:schemaRef ds:uri="http://purl.org/dc/terms/"/>
    <ds:schemaRef ds:uri="5943b939-970f-45ec-95c1-6c84a6f109d3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7DF1BEC-B7D8-4273-A64E-432BDE8785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7213C9-5B5B-4F91-8C8E-1169665966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43b939-970f-45ec-95c1-6c84a6f109d3"/>
    <ds:schemaRef ds:uri="455f64e8-fcca-4393-9fd2-6af0efa19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12034</TotalTime>
  <Words>925</Words>
  <Application>Microsoft Office PowerPoint</Application>
  <PresentationFormat>Custom</PresentationFormat>
  <Paragraphs>347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Dorota Kleinschmidt</dc:creator>
  <cp:lastModifiedBy>Dorota Kleinschmidt</cp:lastModifiedBy>
  <cp:revision>9</cp:revision>
  <cp:lastPrinted>2025-11-25T14:45:29Z</cp:lastPrinted>
  <dcterms:created xsi:type="dcterms:W3CDTF">2023-08-25T15:37:49Z</dcterms:created>
  <dcterms:modified xsi:type="dcterms:W3CDTF">2025-12-08T19:53:48Z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2023-08-25T00:00:00Z</vt:filetime>
  </property>
  <property fmtid="{D5CDD505-2E9C-101B-9397-08002B2CF9AE}" pid="3" name="Creator">
    <vt:lpwstr>Adobe InDesign 18.4 (Macintosh)</vt:lpwstr>
  </property>
  <property fmtid="{D5CDD505-2E9C-101B-9397-08002B2CF9AE}" pid="4" name="LastSaved">
    <vt:filetime>2023-08-25T00:00:00Z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0x01010087A5CD1A200F9846898D3CD283FF4448</vt:lpwstr>
  </property>
</Properties>
</file>